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8"/>
  </p:notesMasterIdLst>
  <p:handoutMasterIdLst>
    <p:handoutMasterId r:id="rId9"/>
  </p:handoutMasterIdLst>
  <p:sldIdLst>
    <p:sldId id="467" r:id="rId2"/>
    <p:sldId id="479" r:id="rId3"/>
    <p:sldId id="480" r:id="rId4"/>
    <p:sldId id="484" r:id="rId5"/>
    <p:sldId id="481" r:id="rId6"/>
    <p:sldId id="483" r:id="rId7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8902E7-9247-4BC7-B64E-452AEEBAB343}">
          <p14:sldIdLst>
            <p14:sldId id="467"/>
            <p14:sldId id="479"/>
            <p14:sldId id="480"/>
            <p14:sldId id="484"/>
            <p14:sldId id="481"/>
            <p14:sldId id="4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2A8A"/>
    <a:srgbClr val="FFC82D"/>
    <a:srgbClr val="1BB7C7"/>
    <a:srgbClr val="335BA3"/>
    <a:srgbClr val="8A6EA6"/>
    <a:srgbClr val="84C6D6"/>
    <a:srgbClr val="8FAADC"/>
    <a:srgbClr val="3C9FB6"/>
    <a:srgbClr val="705A98"/>
    <a:srgbClr val="A79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 autoAdjust="0"/>
    <p:restoredTop sz="90345" autoAdjust="0"/>
  </p:normalViewPr>
  <p:slideViewPr>
    <p:cSldViewPr>
      <p:cViewPr varScale="1">
        <p:scale>
          <a:sx n="115" d="100"/>
          <a:sy n="115" d="100"/>
        </p:scale>
        <p:origin x="162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712" y="-66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106A9-BAB8-40FF-AD47-5B34F41930A2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6978"/>
            <a:ext cx="2946400" cy="4956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3BFD6-FEC2-45FD-B97F-636F85B9D6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94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3F701-F4D7-4F46-963A-648EF9B73DFD}" type="datetimeFigureOut">
              <a:rPr lang="zh-TW" altLang="en-US" smtClean="0"/>
              <a:t>2022/6/6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AF624-A088-427B-9CDE-DD3783E8CF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02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AAE30-50F8-40B0-AAA8-2D8523E82806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019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AAE30-50F8-40B0-AAA8-2D8523E82806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023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AAE30-50F8-40B0-AAA8-2D8523E82806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9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AAE30-50F8-40B0-AAA8-2D8523E82806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6076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AAE30-50F8-40B0-AAA8-2D8523E82806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88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743199" y="4343400"/>
            <a:ext cx="5486401" cy="0"/>
          </a:xfrm>
          <a:prstGeom prst="line">
            <a:avLst/>
          </a:prstGeom>
          <a:noFill/>
          <a:ln w="38100">
            <a:solidFill>
              <a:srgbClr val="8A6E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zh-TW" altLang="en-US" sz="1200">
              <a:solidFill>
                <a:srgbClr val="000000"/>
              </a:solidFill>
              <a:ea typeface="新細明體" pitchFamily="18" charset="-12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520156" y="260350"/>
            <a:ext cx="410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en-US" altLang="en-US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FIDENTIAL</a:t>
            </a:r>
            <a:endParaRPr lang="en-GB" altLang="en-US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427118"/>
            <a:ext cx="7162800" cy="17526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>
              <a:defRPr sz="3600">
                <a:solidFill>
                  <a:srgbClr val="612A8A"/>
                </a:solidFill>
              </a:defRPr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39925" y="3886201"/>
            <a:ext cx="6289675" cy="457199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1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altLang="en-US" noProof="0" dirty="0" smtClean="0"/>
              <a:t>Date</a:t>
            </a:r>
            <a:endParaRPr lang="en-GB" altLang="en-US" noProof="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50151" y="6400800"/>
            <a:ext cx="1593850" cy="457200"/>
          </a:xfrm>
        </p:spPr>
        <p:txBody>
          <a:bodyPr anchor="b"/>
          <a:lstStyle>
            <a:lvl1pPr>
              <a:defRPr sz="1200"/>
            </a:lvl1pPr>
          </a:lstStyle>
          <a:p>
            <a:pPr>
              <a:defRPr/>
            </a:pPr>
            <a:fld id="{C075A2C6-3670-4C1B-82EA-1C5C2C22441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  <p:grpSp>
        <p:nvGrpSpPr>
          <p:cNvPr id="3" name="Group 2"/>
          <p:cNvGrpSpPr/>
          <p:nvPr userDrawn="1"/>
        </p:nvGrpSpPr>
        <p:grpSpPr>
          <a:xfrm>
            <a:off x="755470" y="1504800"/>
            <a:ext cx="257989" cy="1022444"/>
            <a:chOff x="755470" y="1492156"/>
            <a:chExt cx="257989" cy="1022444"/>
          </a:xfrm>
        </p:grpSpPr>
        <p:sp>
          <p:nvSpPr>
            <p:cNvPr id="9" name="Rectangle 8"/>
            <p:cNvSpPr/>
            <p:nvPr userDrawn="1"/>
          </p:nvSpPr>
          <p:spPr>
            <a:xfrm>
              <a:off x="755470" y="1492156"/>
              <a:ext cx="158930" cy="1022444"/>
            </a:xfrm>
            <a:prstGeom prst="rect">
              <a:avLst/>
            </a:prstGeom>
            <a:solidFill>
              <a:srgbClr val="ECE7F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altLang="zh-TW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967740" y="1492156"/>
              <a:ext cx="45719" cy="1022444"/>
            </a:xfrm>
            <a:prstGeom prst="rect">
              <a:avLst/>
            </a:prstGeom>
            <a:solidFill>
              <a:srgbClr val="ECE7F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altLang="zh-TW" sz="1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865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1628775"/>
            <a:ext cx="8229600" cy="5068888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0164C-9870-42BA-B2A4-96D6D2C506BF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7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50688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50688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036DF-B8B2-4F72-AC3E-939B17C3712F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213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8229600" cy="245745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4238625"/>
            <a:ext cx="8229600" cy="24590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6F695-0619-4128-B8E6-D6FAF5416892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5CD5248-7C7F-4FD8-A23A-92054BDBF9A6}" type="slidenum">
              <a:rPr lang="en-GB" altLang="zh-TW" smtClean="0"/>
              <a:pPr>
                <a:defRPr/>
              </a:pPr>
              <a:t>‹#›</a:t>
            </a:fld>
            <a:endParaRPr lang="en-GB" altLang="zh-TW" dirty="0"/>
          </a:p>
        </p:txBody>
      </p:sp>
    </p:spTree>
    <p:extLst>
      <p:ext uri="{BB962C8B-B14F-4D97-AF65-F5344CB8AC3E}">
        <p14:creationId xmlns:p14="http://schemas.microsoft.com/office/powerpoint/2010/main" val="38492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79DA2-5AA7-426C-A3E3-4624880C79B4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29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5068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4300-44DB-49ED-AC88-F8901475B745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4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F6035-5D31-4600-8319-A5979095E1A9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8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10A56-27D2-4AFD-A1F3-D1B71F56417F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5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7997D-234A-4273-9F9F-98082C5362B4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48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9D9C0-E82E-4620-84C9-4F551D158172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620713"/>
            <a:ext cx="8229600" cy="652462"/>
          </a:xfrm>
          <a:prstGeom prst="rect">
            <a:avLst/>
          </a:prstGeo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4038600" cy="245745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9313" y="1628775"/>
            <a:ext cx="4038600" cy="245745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313" y="4238625"/>
            <a:ext cx="4038600" cy="24590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9313" y="4238625"/>
            <a:ext cx="4038600" cy="24590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C2FEF-643F-4400-83C7-10BA0C1112D6}" type="slidenum">
              <a:rPr lang="en-GB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5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</a:t>
            </a:r>
            <a:r>
              <a:rPr lang="en-GB" altLang="en-US" dirty="0" smtClean="0"/>
              <a:t>level</a:t>
            </a:r>
            <a:endParaRPr lang="en-GB" alt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24647"/>
            <a:ext cx="2133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bg1">
                    <a:lumMod val="50000"/>
                  </a:schemeClr>
                </a:solidFill>
                <a:latin typeface="Arial" charset="0"/>
                <a:ea typeface="新細明體" charset="-12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BE0929B8-2AB5-4940-83E9-57B5FA0B0378}" type="slidenum">
              <a:rPr lang="en-GB" altLang="zh-TW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GB" altLang="zh-TW" dirty="0"/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2720071" y="76200"/>
            <a:ext cx="3673475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en-US" altLang="en-US" sz="1200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ONFIDENTIAL</a:t>
            </a:r>
            <a:endParaRPr lang="en-GB" altLang="en-US" sz="1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35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8" r:id="rId7"/>
    <p:sldLayoutId id="2147483709" r:id="rId8"/>
    <p:sldLayoutId id="2147483712" r:id="rId9"/>
    <p:sldLayoutId id="2147483713" r:id="rId10"/>
    <p:sldLayoutId id="2147483714" r:id="rId11"/>
    <p:sldLayoutId id="214748371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rgbClr val="6666FF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Tx/>
        <a:buSzPct val="100000"/>
        <a:buFont typeface="Arial" panose="020B0604020202020204" pitchFamily="34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69925" indent="-325438" algn="l" rtl="0" eaLnBrk="0" fontAlgn="base" hangingPunct="0">
        <a:spcBef>
          <a:spcPct val="30000"/>
        </a:spcBef>
        <a:spcAft>
          <a:spcPct val="0"/>
        </a:spcAft>
        <a:buClrTx/>
        <a:buSzPct val="60000"/>
        <a:buFont typeface="Wingdings" pitchFamily="2" charset="2"/>
        <a:buChar char="u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022350" indent="-350838" algn="l" rtl="0" eaLnBrk="0" fontAlgn="base" hangingPunct="0">
        <a:spcBef>
          <a:spcPct val="30000"/>
        </a:spcBef>
        <a:spcAft>
          <a:spcPct val="0"/>
        </a:spcAft>
        <a:buClr>
          <a:schemeClr val="hlink"/>
        </a:buClr>
        <a:buFont typeface="Wingdings" pitchFamily="2" charset="2"/>
        <a:buChar char="ª"/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339850" indent="-315913" algn="l" rtl="0" eaLnBrk="0" fontAlgn="base" hangingPunct="0">
        <a:spcBef>
          <a:spcPct val="30000"/>
        </a:spcBef>
        <a:spcAft>
          <a:spcPct val="0"/>
        </a:spcAft>
        <a:buClr>
          <a:srgbClr val="DB576A"/>
        </a:buClr>
        <a:buFont typeface="Wingdings" pitchFamily="2" charset="2"/>
        <a:buChar char="Ø"/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681163" indent="-339725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138363" indent="-339725" algn="l" rtl="0" fontAlgn="base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CD5248-7C7F-4FD8-A23A-92054BDBF9A6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0" y="2209800"/>
            <a:ext cx="9144001" cy="1493400"/>
            <a:chOff x="0" y="259200"/>
            <a:chExt cx="9144001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0" y="631597"/>
              <a:ext cx="9144001" cy="169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>
            <a:xfrm>
              <a:off x="0" y="259200"/>
              <a:ext cx="228600" cy="914400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9" name="Rectangle 8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solidFill>
                <a:srgbClr val="8A6EA6">
                  <a:alpha val="50000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solidFill>
                <a:srgbClr val="8A6EA6">
                  <a:alpha val="50000"/>
                </a:srgbClr>
              </a:solidFill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75864" y="2209800"/>
            <a:ext cx="8868136" cy="1493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numCol="1" anchor="t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kumimoji="1" lang="en-GB" altLang="zh-TW" sz="28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“Contagion </a:t>
            </a:r>
            <a:r>
              <a:rPr kumimoji="1" lang="en-GB" altLang="zh-TW" sz="2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market price impact: a price-at-risk </a:t>
            </a:r>
            <a:r>
              <a:rPr kumimoji="1" lang="en-GB" altLang="zh-TW" sz="28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perspective”</a:t>
            </a:r>
          </a:p>
          <a:p>
            <a:pPr eaLnBrk="1" hangingPunct="1">
              <a:defRPr/>
            </a:pPr>
            <a:r>
              <a:rPr lang="en-US" altLang="zh-TW" sz="2800" b="0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by Silvia Pezzini (HKMA)</a:t>
            </a:r>
            <a:r>
              <a:rPr kumimoji="1" lang="en-GB" altLang="zh-TW" sz="2800" b="0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TW" sz="2800" b="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447065" y="4894046"/>
            <a:ext cx="8382000" cy="1144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FSB Conference: </a:t>
            </a:r>
            <a:r>
              <a:rPr lang="en-GB" sz="2000" b="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</a:t>
            </a:r>
            <a:r>
              <a:rPr lang="en-GB" sz="2000" b="0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addressing systemic risks in non-bank financial </a:t>
            </a:r>
            <a:r>
              <a:rPr lang="en-GB" sz="2000" b="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intermediation, 8-9 June 2022</a:t>
            </a:r>
          </a:p>
          <a:p>
            <a:r>
              <a:rPr kumimoji="1" lang="en-GB" altLang="zh-TW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Session: </a:t>
            </a:r>
            <a:r>
              <a:rPr kumimoji="1" lang="en-GB" altLang="zh-TW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and tools to enhance risk assessment and monitoring of the NBFI sector </a:t>
            </a:r>
            <a:endParaRPr lang="en-GB" altLang="zh-TW" sz="2000" kern="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新細明體" panose="02020500000000000000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400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45649"/>
            <a:ext cx="9144001" cy="689104"/>
            <a:chOff x="0" y="606297"/>
            <a:chExt cx="9144001" cy="68910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807089"/>
              <a:ext cx="9144001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0" y="606297"/>
              <a:ext cx="173879" cy="689104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31" name="Rectangle 30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789" y="444916"/>
            <a:ext cx="8748712" cy="792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GB" altLang="zh-TW" sz="1800" b="0" kern="12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of “Contagion from market price impact: a price-at-risk perspective”</a:t>
            </a:r>
            <a:endParaRPr kumimoji="1" lang="zh-TW" altLang="en-US" sz="18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A6E2E-FE96-4667-9D02-D804AB3F36E2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64" y="6592961"/>
            <a:ext cx="29049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the last bar is the average of 1-3 Sep.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348952"/>
          </a:xfrm>
          <a:prstGeom prst="rect">
            <a:avLst/>
          </a:prstGeom>
          <a:solidFill>
            <a:srgbClr val="612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101518" y="1160652"/>
            <a:ext cx="9042482" cy="52300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Fukker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GB" altLang="zh-TW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Kaijser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1" lang="en-GB" altLang="zh-TW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Mingarelli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kumimoji="1" lang="en-GB" altLang="zh-TW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Sydow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(2022)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analyse the effect of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large-scale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portfolio deleveraging on the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price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bonds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and equities traded on the market and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how deleveraging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shocks propagate through the financial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system.</a:t>
            </a: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b="1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it matters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Exposure to common assets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as a conduit for 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interconnectedness 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b="1" dirty="0">
                <a:latin typeface="Arial" panose="020B0604020202020204" pitchFamily="34" charset="0"/>
                <a:cs typeface="Arial" panose="020B0604020202020204" pitchFamily="34" charset="0"/>
              </a:rPr>
              <a:t>Fire-sale </a:t>
            </a:r>
            <a:r>
              <a:rPr kumimoji="1" lang="en-GB" altLang="zh-TW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dynamics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 escalate liquidity stress into solvency stress</a:t>
            </a: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b="1" dirty="0" smtClean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Data sources</a:t>
            </a:r>
            <a:endParaRPr kumimoji="1" lang="en-GB" altLang="zh-TW" sz="1600" b="1" dirty="0">
              <a:solidFill>
                <a:srgbClr val="612A8A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ECB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Securities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Holdings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Statistics: Portfolios of bonds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equities held by banks and investment funds in euro-area, recorded at market value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ECB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Centralised Securities Database: ISIN-level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on bonds, equities, issuers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Daily trading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prices and volumes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largest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10,000 securities by value in 2018-2020</a:t>
            </a: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b="1" dirty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Method</a:t>
            </a:r>
            <a:r>
              <a:rPr kumimoji="1" lang="en-GB" altLang="zh-TW" sz="16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Estimates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security-level price impact as a function of traded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volume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Quantile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regression to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understand non-linear impact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tail of the distribution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systematic component (market return) for price correlation typical of fire sales</a:t>
            </a: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Exploits several dimensions of heterogeneity (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kumimoji="1" lang="en-US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by security type, sector, bond maturity,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stock </a:t>
            </a:r>
            <a:r>
              <a:rPr kumimoji="1" lang="en-US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market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cap)</a:t>
            </a:r>
            <a:r>
              <a:rPr kumimoji="1" lang="en-US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incorporate real-life distributions in portfolios</a:t>
            </a:r>
            <a:endParaRPr kumimoji="1" lang="en-US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1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endParaRPr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512" lvl="1" indent="0">
              <a:spcBef>
                <a:spcPts val="60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Arial" panose="020B0604020202020204" pitchFamily="34" charset="0"/>
              <a:buNone/>
              <a:defRPr/>
            </a:pPr>
            <a:endParaRPr lang="en-US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80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45649"/>
            <a:ext cx="9144001" cy="689104"/>
            <a:chOff x="0" y="606297"/>
            <a:chExt cx="9144001" cy="68910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807089"/>
              <a:ext cx="9144001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0" y="606297"/>
              <a:ext cx="173879" cy="689104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31" name="Rectangle 30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789" y="444916"/>
            <a:ext cx="8748712" cy="792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GB" altLang="zh-TW" sz="1800" b="0" kern="12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 on “Contagion from market price impact: a price-at-risk perspective”</a:t>
            </a:r>
            <a:endParaRPr kumimoji="1" lang="zh-TW" altLang="en-US" sz="18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A6E2E-FE96-4667-9D02-D804AB3F36E2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64" y="6592961"/>
            <a:ext cx="29049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the last bar is the average of 1-3 Sep.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348952"/>
          </a:xfrm>
          <a:prstGeom prst="rect">
            <a:avLst/>
          </a:prstGeom>
          <a:solidFill>
            <a:srgbClr val="612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202454" y="4162249"/>
            <a:ext cx="8534736" cy="2446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1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endParaRPr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512" lvl="1" indent="0">
              <a:spcBef>
                <a:spcPts val="60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Arial" panose="020B0604020202020204" pitchFamily="34" charset="0"/>
              <a:buNone/>
              <a:defRPr/>
            </a:pPr>
            <a:endParaRPr lang="en-US" altLang="zh-TW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04290" y="1179767"/>
            <a:ext cx="8757077" cy="5428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r>
              <a:rPr kumimoji="1" lang="en-GB" altLang="zh-TW" sz="1600" b="1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Equity portfolios are more prone to cascading effects than bonds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Cascading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effects potentially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largest in stocks issued by small-cap non-financial corporations, especially when held in high concentrations by several investors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in line with what observed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family office Archegos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in March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tail scenarios of extreme deleveraging pressure, system-level losses can be up to three times higher than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predicted average losses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12A8A"/>
              </a:buClr>
              <a:buSzPct val="65000"/>
              <a:buNone/>
              <a:defRPr/>
            </a:pPr>
            <a:r>
              <a:rPr kumimoji="1" lang="en-GB" altLang="zh-TW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</a:t>
            </a:r>
            <a:endParaRPr kumimoji="1" lang="zh-TW" altLang="en-US" sz="1600" b="1" dirty="0" smtClean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Cascading </a:t>
            </a:r>
            <a:r>
              <a:rPr kumimoji="1"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effects are important but very difficult to model -</a:t>
            </a:r>
            <a:r>
              <a:rPr kumimoji="1"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this paper manages to do just that.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How? By exploiting the rich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heterogeneity of granular data on real investment portfolios (e.g</a:t>
            </a:r>
            <a:r>
              <a:rPr kumimoji="1" lang="en-US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. by security type, sector, bond maturity, stock market cap) to incorporate real-life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distributions and impacts.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US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Important contribution when attempting to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the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financial stability </a:t>
            </a:r>
            <a:r>
              <a:rPr kumimoji="1" lang="en-US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risks posed by non-bank financial entities.</a:t>
            </a: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68839" y="3659721"/>
            <a:ext cx="8748712" cy="7920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endParaRPr kumimoji="1" lang="zh-TW" altLang="en-US" sz="16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7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45649"/>
            <a:ext cx="9144001" cy="689104"/>
            <a:chOff x="0" y="606297"/>
            <a:chExt cx="9144001" cy="68910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807089"/>
              <a:ext cx="9144001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0" y="606297"/>
              <a:ext cx="173879" cy="689104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31" name="Rectangle 30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789" y="444916"/>
            <a:ext cx="8748712" cy="792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GB" altLang="zh-TW" sz="1800" b="0" kern="12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 on “Contagion from market price impact: a price-at-risk perspective”</a:t>
            </a:r>
            <a:endParaRPr kumimoji="1" lang="zh-TW" altLang="en-US" sz="18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A6E2E-FE96-4667-9D02-D804AB3F36E2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64" y="6592961"/>
            <a:ext cx="29049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the last bar is the average of 1-3 Sep.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348952"/>
          </a:xfrm>
          <a:prstGeom prst="rect">
            <a:avLst/>
          </a:prstGeom>
          <a:solidFill>
            <a:srgbClr val="612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1"/>
          <p:cNvSpPr txBox="1">
            <a:spLocks/>
          </p:cNvSpPr>
          <p:nvPr/>
        </p:nvSpPr>
        <p:spPr>
          <a:xfrm>
            <a:off x="202454" y="4162249"/>
            <a:ext cx="8534736" cy="2446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1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endParaRPr lang="en-GB" altLang="zh-TW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512" lvl="1" indent="0">
              <a:spcBef>
                <a:spcPts val="60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Arial" panose="020B0604020202020204" pitchFamily="34" charset="0"/>
              <a:buNone/>
              <a:defRPr/>
            </a:pPr>
            <a:endParaRPr lang="en-US" altLang="zh-TW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249788" y="1179767"/>
            <a:ext cx="8630075" cy="5428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r>
              <a:rPr kumimoji="1" lang="en-GB" altLang="zh-TW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Suggestions for further </a:t>
            </a:r>
            <a:r>
              <a:rPr kumimoji="1" lang="en-GB" altLang="zh-TW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</a:p>
          <a:p>
            <a:pPr marL="269875" indent="-17938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Derivatives are increasingly used by non-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banks to gain exposure to stocks without the associated reporting requirements.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would be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useful to expand the scope of the analysis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, in addition to equities and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bonds, in order to help understand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full chain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contagion in financial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markets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9875" indent="-179388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It would be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worth back-testing the price impacts with historical data during the 2008 financial crisis, in order to evaluate the effectiveness of </a:t>
            </a:r>
            <a:r>
              <a:rPr kumimoji="1" lang="en-GB" altLang="zh-TW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1"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price impact quantile regression approach.</a:t>
            </a: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endParaRPr kumimoji="1"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7075" lvl="1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endParaRPr lang="en-GB" altLang="zh-TW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512" lvl="1" indent="0">
              <a:spcBef>
                <a:spcPts val="60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Arial" panose="020B0604020202020204" pitchFamily="34" charset="0"/>
              <a:buNone/>
              <a:defRPr/>
            </a:pPr>
            <a:endParaRPr lang="en-US" altLang="zh-TW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68839" y="3659721"/>
            <a:ext cx="8748712" cy="7920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endParaRPr kumimoji="1" lang="zh-TW" altLang="en-US" sz="16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23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45649"/>
            <a:ext cx="9144001" cy="689104"/>
            <a:chOff x="0" y="606297"/>
            <a:chExt cx="9144001" cy="68910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807089"/>
              <a:ext cx="9144001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0" y="606297"/>
              <a:ext cx="173879" cy="689104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31" name="Rectangle 30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789" y="444916"/>
            <a:ext cx="8748712" cy="792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GB" altLang="zh-TW" sz="1800" b="0" kern="12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from HKMA’s Monitoring Framework for NBFI Risk Assessment </a:t>
            </a:r>
            <a:endParaRPr kumimoji="1" lang="zh-TW" altLang="en-US" sz="18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A6E2E-FE96-4667-9D02-D804AB3F36E2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64" y="6592961"/>
            <a:ext cx="29049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the last bar is the average of 1-3 Sep.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348952"/>
          </a:xfrm>
          <a:prstGeom prst="rect">
            <a:avLst/>
          </a:prstGeom>
          <a:solidFill>
            <a:srgbClr val="612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58472" y="1125627"/>
            <a:ext cx="8665321" cy="55981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r>
              <a:rPr kumimoji="1" lang="en-GB" altLang="zh-TW" sz="1600" b="1" dirty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indicators for monitoring </a:t>
            </a:r>
            <a:r>
              <a:rPr kumimoji="1" lang="en-GB" altLang="zh-TW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Bank Financial Intermediaries (NBFIs)</a:t>
            </a:r>
            <a:endParaRPr kumimoji="1" lang="zh-TW" altLang="en-US" sz="1600" b="1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lang="en-GB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indicator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captures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size or systemic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of the NBFI. Measured by NBFIs’ OTC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derivative positions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bank borrowing.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Vulnerability indicators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consist of five categories: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portfolio characteristics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interconnectedness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leverage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news/sentiment score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macro-environment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Various indicators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combined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 overall risk score and generate </a:t>
            </a:r>
            <a:r>
              <a:rPr lang="en-US" sz="1600" b="1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NBFI watchlist</a:t>
            </a:r>
            <a:endParaRPr kumimoji="1"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7512" lvl="1" indent="0">
              <a:spcBef>
                <a:spcPts val="60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Arial" panose="020B0604020202020204" pitchFamily="34" charset="0"/>
              <a:buNone/>
              <a:defRPr/>
            </a:pPr>
            <a:endParaRPr lang="en-US" altLang="zh-TW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9156" y="3402033"/>
            <a:ext cx="4472372" cy="283811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921464" y="3126380"/>
            <a:ext cx="1407757" cy="260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dirty="0" smtClean="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NBFI risk indicators</a:t>
            </a:r>
            <a:endParaRPr lang="en-GB" sz="1050" dirty="0">
              <a:effectLst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16" name="Picture 1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3" b="3237"/>
          <a:stretch/>
        </p:blipFill>
        <p:spPr bwMode="auto">
          <a:xfrm>
            <a:off x="158305" y="3399853"/>
            <a:ext cx="4343400" cy="20759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666476" y="3124200"/>
            <a:ext cx="10871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NBFI </a:t>
            </a:r>
            <a:r>
              <a:rPr lang="en-GB" sz="1100" dirty="0"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watchlist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8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345649"/>
            <a:ext cx="9144001" cy="689104"/>
            <a:chOff x="0" y="606297"/>
            <a:chExt cx="9144001" cy="689104"/>
          </a:xfrm>
        </p:grpSpPr>
        <p:sp>
          <p:nvSpPr>
            <p:cNvPr id="9" name="Rectangle 8"/>
            <p:cNvSpPr/>
            <p:nvPr/>
          </p:nvSpPr>
          <p:spPr bwMode="auto">
            <a:xfrm>
              <a:off x="0" y="807089"/>
              <a:ext cx="9144001" cy="2769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新細明體" charset="-120"/>
                <a:cs typeface="Arial" panose="020B0604020202020204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0" y="606297"/>
              <a:ext cx="173879" cy="689104"/>
              <a:chOff x="755470" y="1492156"/>
              <a:chExt cx="257989" cy="1022444"/>
            </a:xfrm>
            <a:solidFill>
              <a:schemeClr val="bg1">
                <a:lumMod val="85000"/>
              </a:schemeClr>
            </a:solidFill>
          </p:grpSpPr>
          <p:sp>
            <p:nvSpPr>
              <p:cNvPr id="31" name="Rectangle 30"/>
              <p:cNvSpPr/>
              <p:nvPr userDrawn="1"/>
            </p:nvSpPr>
            <p:spPr>
              <a:xfrm>
                <a:off x="755470" y="1492156"/>
                <a:ext cx="158930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Rectangle 31"/>
              <p:cNvSpPr/>
              <p:nvPr userDrawn="1"/>
            </p:nvSpPr>
            <p:spPr>
              <a:xfrm flipH="1">
                <a:off x="967740" y="1492156"/>
                <a:ext cx="45719" cy="1022444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altLang="zh-TW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49789" y="444916"/>
            <a:ext cx="8748712" cy="7920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kumimoji="1" lang="en-GB" altLang="zh-TW" sz="1800" b="0" kern="1200" dirty="0" smtClean="0">
                <a:solidFill>
                  <a:srgbClr val="612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from HKMA’s Monitoring Framework for NBFI Risks</a:t>
            </a:r>
            <a:endParaRPr kumimoji="1" lang="zh-TW" altLang="en-US" sz="18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FA6E2E-FE96-4667-9D02-D804AB3F36E2}" type="slidenum">
              <a:rPr lang="en-GB" altLang="zh-TW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</a:t>
            </a:fld>
            <a:endParaRPr lang="en-GB" altLang="zh-TW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264" y="6592961"/>
            <a:ext cx="29049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Note: the last bar is the average of 1-3 Sep.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348952"/>
          </a:xfrm>
          <a:prstGeom prst="rect">
            <a:avLst/>
          </a:prstGeom>
          <a:solidFill>
            <a:srgbClr val="612A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05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58472" y="1111435"/>
            <a:ext cx="8680868" cy="5125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7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None/>
              <a:defRPr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Granular data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useful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systemic risk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monitoring, in particular when </a:t>
            </a:r>
            <a:r>
              <a:rPr lang="en-GB" altLang="zh-TW" sz="1600" dirty="0">
                <a:latin typeface="Arial" panose="020B0604020202020204" pitchFamily="34" charset="0"/>
                <a:cs typeface="Arial" panose="020B0604020202020204" pitchFamily="34" charset="0"/>
              </a:rPr>
              <a:t>combining different data sources</a:t>
            </a:r>
            <a:endParaRPr lang="zh-TW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US" sz="1600" b="1" dirty="0" smtClean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Hong </a:t>
            </a:r>
            <a:r>
              <a:rPr kumimoji="1" lang="en-US" sz="1600" b="1" dirty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Kong Trade Repository (HKTR)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OTC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derivative transactions in five asset classes (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Equity,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Interest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Rate,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Foreign 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Exchange, Credit, Commodity)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either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booked or conducted in Hong Kong.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set of data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fields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reported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daily for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transaction,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such as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counterparty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notional value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underlying asset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derivative.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sz="1600" b="1" dirty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HKMA Granular Data Reporting (GDR) initiative 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t>Structured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data at transaction level on banks’ lending activities,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loan amount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tenor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pricing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counterparty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collateral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etc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sz="1600" b="1" dirty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Supervisory </a:t>
            </a:r>
            <a:r>
              <a:rPr kumimoji="1" lang="en-GB" sz="1600" b="1" dirty="0" smtClean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aggregate data</a:t>
            </a:r>
            <a:endParaRPr kumimoji="1" lang="en-GB" sz="1600" b="1" dirty="0">
              <a:solidFill>
                <a:srgbClr val="612A8A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69875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65000"/>
              <a:buFont typeface="Wingdings" pitchFamily="2" charset="2"/>
              <a:buChar char="n"/>
              <a:defRPr/>
            </a:pPr>
            <a:r>
              <a:rPr kumimoji="1" lang="en-GB" sz="1600" b="1" dirty="0" smtClean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Public</a:t>
            </a:r>
            <a:r>
              <a:rPr kumimoji="1" lang="en-US" sz="1600" b="1" dirty="0" smtClean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1" lang="en-US" sz="1600" b="1" dirty="0">
                <a:solidFill>
                  <a:srgbClr val="612A8A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data sources</a:t>
            </a:r>
          </a:p>
          <a:p>
            <a:pPr marL="833437" lvl="1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612A8A"/>
              </a:buClr>
              <a:buSzPct val="100000"/>
              <a:defRPr/>
            </a:pPr>
            <a:r>
              <a:rPr kumimoji="1"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Bloomberg, 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&amp; Poor’s </a:t>
            </a:r>
            <a:r>
              <a:rPr kumimoji="1"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IQ</a:t>
            </a:r>
            <a:r>
              <a:rPr kumimoji="1"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NBFI 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balance sheet measures (</a:t>
            </a:r>
            <a:r>
              <a:rPr kumimoji="1"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NAV, </a:t>
            </a:r>
            <a:r>
              <a:rPr kumimoji="1"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AuM</a:t>
            </a:r>
            <a:r>
              <a:rPr kumimoji="1"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43065" y="1259987"/>
            <a:ext cx="8748712" cy="7920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400" b="1">
                <a:solidFill>
                  <a:srgbClr val="6666FF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defRPr/>
            </a:pPr>
            <a:endParaRPr kumimoji="1" lang="zh-TW" altLang="en-US" sz="1600" b="0" kern="1200" dirty="0">
              <a:solidFill>
                <a:srgbClr val="612A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86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Custom 1">
      <a:majorFont>
        <a:latin typeface="Arial Unicode MS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zh-TW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新細明體" charset="-12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altLang="zh-TW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新細明體" charset="-12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is Document" ma:contentTypeID="0x01010066E6577C753B40CABFD9C9409CB523E5007EC0B38E8C159D4A8E0D3D40F3F5D1DD" ma:contentTypeVersion="89" ma:contentTypeDescription="Base ContentType for all Bis Documents." ma:contentTypeScope="" ma:versionID="a9c079a45b3cbed9409d8fdede817bfb">
  <xsd:schema xmlns:xsd="http://www.w3.org/2001/XMLSchema" xmlns:xs="http://www.w3.org/2001/XMLSchema" xmlns:p="http://schemas.microsoft.com/office/2006/metadata/properties" xmlns:ns2="44ca20c7-db51-46aa-97ff-c410c1b0b1ee" xmlns:ns3="8e2ca5a8-f11d-4bc6-b8c3-34897b9d0119" xmlns:ns4="http://schemas.microsoft.com/sharepoint/v4" targetNamespace="http://schemas.microsoft.com/office/2006/metadata/properties" ma:root="true" ma:fieldsID="73723c34619dd51838534e9f366a996d" ns2:_="" ns3:_="" ns4:_="">
    <xsd:import namespace="44ca20c7-db51-46aa-97ff-c410c1b0b1ee"/>
    <xsd:import namespace="8e2ca5a8-f11d-4bc6-b8c3-34897b9d011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BisDocumentDate" minOccurs="0"/>
                <xsd:element ref="ns3:BisTransmission"/>
                <xsd:element ref="ns3:BisRetention"/>
                <xsd:element ref="ns3:BisPermalink" minOccurs="0"/>
                <xsd:element ref="ns3:BisConfidentiality"/>
                <xsd:element ref="ns3:BisInstitutionTaxHTField0" minOccurs="0"/>
                <xsd:element ref="ns2:BisDocumentTypeTaxHTField0" minOccurs="0"/>
                <xsd:element ref="ns2:TaxKeywordTaxHTField" minOccurs="0"/>
                <xsd:element ref="ns2:TaxCatchAll" minOccurs="0"/>
                <xsd:element ref="ns3:BisCurrentVersion" minOccurs="0"/>
                <xsd:element ref="ns3:BisRecipientsTaxHTField0" minOccurs="0"/>
                <xsd:element ref="ns4:IconOverlay" minOccurs="0"/>
                <xsd:element ref="ns2:BisAuthorssTaxHTField0" minOccurs="0"/>
                <xsd:element ref="ns3:IsMyDocuments" minOccurs="0"/>
                <xsd:element ref="ns3:BisAdditionalLin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a20c7-db51-46aa-97ff-c410c1b0b1e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BisDocumentTypeTaxHTField0" ma:index="18" nillable="true" ma:taxonomy="true" ma:internalName="BisDocumentTypeTaxHTField0" ma:taxonomyFieldName="BisDocumentType" ma:displayName="Document Type" ma:fieldId="{3d4bd279-eb4d-4358-a57b-72096c80fdc3}" ma:taxonomyMulti="true" ma:sspId="218490a2-a8bd-4701-ac03-3028876db9c3" ma:termSetId="f0cb95e7-3db9-47fc-88a4-89326bc60752" ma:anchorId="c786001b-2301-4abe-adca-015d172bb848" ma:open="false" ma:isKeyword="false">
      <xsd:complexType>
        <xsd:sequence>
          <xsd:element ref="pc:Terms" minOccurs="0" maxOccurs="1"/>
        </xsd:sequence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218490a2-a8bd-4701-ac03-3028876db9c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f36b8e2d-34b8-4f70-bb6b-3d9f5f51f0c5}" ma:internalName="TaxCatchAll" ma:showField="CatchAllData" ma:web="44ca20c7-db51-46aa-97ff-c410c1b0b1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isAuthorssTaxHTField0" ma:index="27" nillable="true" ma:taxonomy="true" ma:internalName="BisAuthorssTaxHTField0" ma:taxonomyFieldName="BisAuthors" ma:displayName="Author" ma:fieldId="{0b3121bf-a404-47f3-89a2-8100c52bbe6e}" ma:taxonomyMulti="true" ma:sspId="218490a2-a8bd-4701-ac03-3028876db9c3" ma:termSetId="f60d76a3-74ac-4579-8d83-fa03eb287a33" ma:anchorId="349201b0-55be-4fd0-a41a-985dc4cfdf31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ca5a8-f11d-4bc6-b8c3-34897b9d0119" elementFormDefault="qualified">
    <xsd:import namespace="http://schemas.microsoft.com/office/2006/documentManagement/types"/>
    <xsd:import namespace="http://schemas.microsoft.com/office/infopath/2007/PartnerControls"/>
    <xsd:element name="BisDocumentDate" ma:index="11" nillable="true" ma:displayName="Document Date" ma:default="[today]" ma:description="The document date associated with the container or item." ma:format="DateOnly" ma:internalName="BisDocumentDate">
      <xsd:simpleType>
        <xsd:restriction base="dms:DateTime"/>
      </xsd:simpleType>
    </xsd:element>
    <xsd:element name="BisTransmission" ma:index="12" ma:displayName="Transmission" ma:default="Internal" ma:description="The transmission associated with the container or item." ma:internalName="BisTransmission">
      <xsd:simpleType>
        <xsd:restriction base="dms:Choice">
          <xsd:enumeration value="Incoming"/>
          <xsd:enumeration value="Internal"/>
          <xsd:enumeration value="Outgoing"/>
        </xsd:restriction>
      </xsd:simpleType>
    </xsd:element>
    <xsd:element name="BisRetention" ma:index="13" ma:displayName="Retention" ma:default="Permanent" ma:description="The retention period associated with the container or item (applied when the item archived)." ma:format="Dropdown" ma:internalName="BisRetention">
      <xsd:simpleType>
        <xsd:restriction base="dms:Choice">
          <xsd:enumeration value="Routine"/>
          <xsd:enumeration value="Compliance"/>
          <xsd:enumeration value="Permanent"/>
          <xsd:enumeration value="Unknown"/>
        </xsd:restriction>
      </xsd:simpleType>
    </xsd:element>
    <xsd:element name="BisPermalink" ma:index="14" nillable="true" ma:displayName="Permalink" ma:description="The permanent link to the document." ma:format="Hyperlink" ma:hidden="true" ma:internalName="BisPerma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BisConfidentiality" ma:index="15" ma:displayName="Confidentiality" ma:default="Restricted" ma:description="The confidentiality of the document in a Document Library." ma:hidden="true" ma:internalName="BisConfidentiality">
      <xsd:simpleType>
        <xsd:restriction base="dms:Choice">
          <xsd:enumeration value="Public"/>
          <xsd:enumeration value="Restricted"/>
          <xsd:enumeration value="Confidential"/>
        </xsd:restriction>
      </xsd:simpleType>
    </xsd:element>
    <xsd:element name="BisInstitutionTaxHTField0" ma:index="16" nillable="true" ma:taxonomy="true" ma:internalName="BisInstitutionTaxHTField0" ma:taxonomyFieldName="BisInstitution" ma:displayName="Institution" ma:fieldId="{35f4c919-cca5-4807-8085-d895c74d72a0}" ma:taxonomyMulti="true" ma:sspId="218490a2-a8bd-4701-ac03-3028876db9c3" ma:termSetId="69f701bf-a3ed-40c8-acf8-dd2a240044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isCurrentVersion" ma:index="23" nillable="true" ma:displayName="Current Version" ma:description="The current version of the document." ma:hidden="true" ma:internalName="BisCurrentVersion">
      <xsd:simpleType>
        <xsd:restriction base="dms:Text"/>
      </xsd:simpleType>
    </xsd:element>
    <xsd:element name="BisRecipientsTaxHTField0" ma:index="24" nillable="true" ma:taxonomy="true" ma:internalName="BisRecipientsTaxHTField0" ma:taxonomyFieldName="BisRecipients" ma:displayName="Recipients" ma:fieldId="{e7fea616-6871-49b2-95f5-be5c1d92eabc}" ma:taxonomyMulti="true" ma:sspId="218490a2-a8bd-4701-ac03-3028876db9c3" ma:termSetId="f60d76a3-74ac-4579-8d83-fa03eb287a3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sMyDocuments" ma:index="29" nillable="true" ma:displayName="Is My Documents" ma:default="0" ma:description="This field is added to all BIS contenttypes to allow files and folders from MySite to be copied/moved to Bis Document Libraries" ma:hidden="true" ma:internalName="IsMyDocuments">
      <xsd:simpleType>
        <xsd:restriction base="dms:Boolean"/>
      </xsd:simpleType>
    </xsd:element>
    <xsd:element name="BisAdditionalLinks" ma:index="30" nillable="true" ma:displayName="Links" ma:description="Provides an easy way to copy various links of an item." ma:hidden="true" ma:internalName="BisAdditionalLink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Checked In (Document Id Service)</Name>
    <Synchronization>Synchronous</Synchronization>
    <Type>10004</Type>
    <SequenceNumber>20000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Updated (Document Id Service)</Name>
    <Synchronization>Synchronous</Synchronization>
    <Type>10002</Type>
    <SequenceNumber>20001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Adding (Document Id Service)</Name>
    <Synchronization>Synchronous</Synchronization>
    <Type>1</Type>
    <SequenceNumber>20002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Item Adding (Metadata Push)</Name>
    <Synchronization>Synchronous</Synchronization>
    <Type>1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Updating (Metadata Push)</Name>
    <Synchronization>Synchronous</Synchronization>
    <Type>2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File Moved (Metadata Push)</Name>
    <Synchronization>Synchronous</Synchronization>
    <Type>10009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isCurrentVersion xmlns="8e2ca5a8-f11d-4bc6-b8c3-34897b9d0119">0.1</BisCurrentVersion>
    <BisRetention xmlns="8e2ca5a8-f11d-4bc6-b8c3-34897b9d0119">Permanent</BisRetention>
    <BisPermalink xmlns="8e2ca5a8-f11d-4bc6-b8c3-34897b9d0119">
      <Url>https://sp.bisinfo.org/teams/fsb/scn/_layouts/15/Bis/Permalink.aspx?DocId=f58214d9-047c-405b-8a43-17c24550cdd2-0.1&amp;Version=0.1</Url>
      <Description>f58214d9-047c-405b-8a43-17c24550cdd2-0.1</Description>
    </BisPermalink>
    <BisConfidentiality xmlns="8e2ca5a8-f11d-4bc6-b8c3-34897b9d0119">Restricted</BisConfidentiality>
    <BisAuthorssTaxHTField0 xmlns="44ca20c7-db51-46aa-97ff-c410c1b0b1ee">
      <Terms xmlns="http://schemas.microsoft.com/office/infopath/2007/PartnerControls"/>
    </BisAuthorssTaxHTField0>
    <IconOverlay xmlns="http://schemas.microsoft.com/sharepoint/v4" xsi:nil="true"/>
    <IsMyDocuments xmlns="8e2ca5a8-f11d-4bc6-b8c3-34897b9d0119">false</IsMyDocuments>
    <BisTransmission xmlns="8e2ca5a8-f11d-4bc6-b8c3-34897b9d0119">Internal</BisTransmission>
    <BisDocumentTypeTaxHTField0 xmlns="44ca20c7-db51-46aa-97ff-c410c1b0b1ee">
      <Terms xmlns="http://schemas.microsoft.com/office/infopath/2007/PartnerControls"/>
    </BisDocumentTypeTaxHTField0>
    <TaxKeywordTaxHTField xmlns="44ca20c7-db51-46aa-97ff-c410c1b0b1ee">
      <Terms xmlns="http://schemas.microsoft.com/office/infopath/2007/PartnerControls"/>
    </TaxKeywordTaxHTField>
    <TaxCatchAll xmlns="44ca20c7-db51-46aa-97ff-c410c1b0b1ee"/>
    <BisRecipientsTaxHTField0 xmlns="8e2ca5a8-f11d-4bc6-b8c3-34897b9d0119">
      <Terms xmlns="http://schemas.microsoft.com/office/infopath/2007/PartnerControls"/>
    </BisRecipientsTaxHTField0>
    <BisInstitutionTaxHTField0 xmlns="8e2ca5a8-f11d-4bc6-b8c3-34897b9d0119">
      <Terms xmlns="http://schemas.microsoft.com/office/infopath/2007/PartnerControls"/>
    </BisInstitutionTaxHTField0>
    <BisAdditionalLinks xmlns="8e2ca5a8-f11d-4bc6-b8c3-34897b9d0119" xsi:nil="true"/>
    <BisDocumentDate xmlns="8e2ca5a8-f11d-4bc6-b8c3-34897b9d0119">2022-06-06T11:11:40+00:00</BisDocumentDate>
    <_dlc_DocId xmlns="44ca20c7-db51-46aa-97ff-c410c1b0b1ee">f58214d9-047c-405b-8a43-17c24550cdd2-0.1</_dlc_DocId>
    <_dlc_DocIdUrl xmlns="44ca20c7-db51-46aa-97ff-c410c1b0b1ee">
      <Url>https://sp.bisinfo.org/teams/fsb/scn/_layouts/15/DocIdRedir.aspx?ID=f58214d9-047c-405b-8a43-17c24550cdd2-0.1</Url>
      <Description>f58214d9-047c-405b-8a43-17c24550cdd2-0.1</Description>
    </_dlc_DocIdUrl>
  </documentManagement>
</p:properties>
</file>

<file path=customXml/itemProps1.xml><?xml version="1.0" encoding="utf-8"?>
<ds:datastoreItem xmlns:ds="http://schemas.openxmlformats.org/officeDocument/2006/customXml" ds:itemID="{26456102-A5BB-4321-9083-BB39BAB3F745}"/>
</file>

<file path=customXml/itemProps2.xml><?xml version="1.0" encoding="utf-8"?>
<ds:datastoreItem xmlns:ds="http://schemas.openxmlformats.org/officeDocument/2006/customXml" ds:itemID="{5B4B19E7-CDA1-42EF-81DE-7AA4451DAEBC}"/>
</file>

<file path=customXml/itemProps3.xml><?xml version="1.0" encoding="utf-8"?>
<ds:datastoreItem xmlns:ds="http://schemas.openxmlformats.org/officeDocument/2006/customXml" ds:itemID="{2393FE49-2FC6-4E34-A3D9-01B42672991D}"/>
</file>

<file path=customXml/itemProps4.xml><?xml version="1.0" encoding="utf-8"?>
<ds:datastoreItem xmlns:ds="http://schemas.openxmlformats.org/officeDocument/2006/customXml" ds:itemID="{4C6EEEC4-59BA-4498-B29C-22DAFCE7597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48895</TotalTime>
  <Words>783</Words>
  <Application>Microsoft Office PowerPoint</Application>
  <PresentationFormat>On-screen Show (4:3)</PresentationFormat>
  <Paragraphs>83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新細明體</vt:lpstr>
      <vt:lpstr>Arial</vt:lpstr>
      <vt:lpstr>Calibri</vt:lpstr>
      <vt:lpstr>Wingdings</vt:lpstr>
      <vt:lpstr>2_Edge</vt:lpstr>
      <vt:lpstr>PowerPoint Presentation</vt:lpstr>
      <vt:lpstr>Review of “Contagion from market price impact: a price-at-risk perspective”</vt:lpstr>
      <vt:lpstr>Comments on “Contagion from market price impact: a price-at-risk perspective”</vt:lpstr>
      <vt:lpstr>Comments on “Contagion from market price impact: a price-at-risk perspective”</vt:lpstr>
      <vt:lpstr>Experience from HKMA’s Monitoring Framework for NBFI Risk Assessment </vt:lpstr>
      <vt:lpstr>Experience from HKMA’s Monitoring Framework for NBFI 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 dawg</dc:creator>
  <cp:lastModifiedBy>PEZZINI Silvia</cp:lastModifiedBy>
  <cp:revision>4121</cp:revision>
  <cp:lastPrinted>2022-06-02T08:45:09Z</cp:lastPrinted>
  <dcterms:created xsi:type="dcterms:W3CDTF">2006-08-16T00:00:00Z</dcterms:created>
  <dcterms:modified xsi:type="dcterms:W3CDTF">2022-06-06T08:39:29Z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0x01010066E6577C753B40CABFD9C9409CB523E5007EC0B38E8C159D4A8E0D3D40F3F5D1DD</vt:lpwstr>
  </property>
  <property fmtid="{D5CDD505-2E9C-101B-9397-08002B2CF9AE}" pid="3" name="CalendarDisplayText">
    <vt:lpwstr>FSB workshop on systemic risks in NBFI and policies to address them (Virtual)</vt:lpwstr>
  </property>
  <property fmtid="{D5CDD505-2E9C-101B-9397-08002B2CF9AE}" pid="4" name="_dlc_DocIdItemGuid">
    <vt:lpwstr>331c3a37-8326-4917-8696-10925376b07c</vt:lpwstr>
  </property>
  <property fmtid="{D5CDD505-2E9C-101B-9397-08002B2CF9AE}" pid="5" name="TaxKeyword">
    <vt:lpwstr/>
  </property>
  <property fmtid="{D5CDD505-2E9C-101B-9397-08002B2CF9AE}" pid="8" name="BisDocumentType">
    <vt:lpwstr/>
  </property>
  <property fmtid="{D5CDD505-2E9C-101B-9397-08002B2CF9AE}" pid="9" name="BisAuthors">
    <vt:lpwstr/>
  </property>
  <property fmtid="{D5CDD505-2E9C-101B-9397-08002B2CF9AE}" pid="10" name="BisInstitution">
    <vt:lpwstr/>
  </property>
  <property fmtid="{D5CDD505-2E9C-101B-9397-08002B2CF9AE}" pid="11" name="BisRecipients">
    <vt:lpwstr/>
  </property>
</Properties>
</file>