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7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2" r:id="rId3"/>
    <p:sldId id="376" r:id="rId4"/>
    <p:sldId id="417" r:id="rId5"/>
    <p:sldId id="418" r:id="rId6"/>
    <p:sldId id="416" r:id="rId7"/>
    <p:sldId id="400" r:id="rId8"/>
    <p:sldId id="419" r:id="rId9"/>
  </p:sldIdLst>
  <p:sldSz cx="9144000" cy="5143500" type="screen16x9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B5F1892E-095A-0BFE-087C-903DA0800B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10908F4-4786-6A01-4C0C-345254586F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480EAE30-B241-0B6E-003A-17ACA742F7B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F921EE68-075C-AABE-F3CC-F78A9F0178C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32E98B-AE15-574C-8271-F96C982401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72FD1958-356D-43C3-54B2-62EDC919F9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l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F3CCC546-38E0-9DAF-1968-223ED1AEEE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6792DCF-5555-CEDA-0409-F3E354C30BD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872A4D1A-CF11-D5B2-843D-447E147F89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6566" name="Rectangle 6">
            <a:extLst>
              <a:ext uri="{FF2B5EF4-FFF2-40B4-BE49-F238E27FC236}">
                <a16:creationId xmlns:a16="http://schemas.microsoft.com/office/drawing/2014/main" id="{9F206AA2-BEB9-DC2F-B919-0AD8617331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l" defTabSz="931765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>
            <a:extLst>
              <a:ext uri="{FF2B5EF4-FFF2-40B4-BE49-F238E27FC236}">
                <a16:creationId xmlns:a16="http://schemas.microsoft.com/office/drawing/2014/main" id="{E8ACBE3A-CCF2-5E98-6E23-AE42C02F6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8ABE0E6B-7F4A-CE42-A99D-3A94F701E2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CC36DA91-A72B-D669-558C-D2827FB9D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C3BF698-CABC-284A-A981-BB9AD776723E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A4773E2-EBF0-208B-F586-54CC4A28C30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B4DC840C-B885-D2D8-6027-421401AE8D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>
            <a:extLst>
              <a:ext uri="{FF2B5EF4-FFF2-40B4-BE49-F238E27FC236}">
                <a16:creationId xmlns:a16="http://schemas.microsoft.com/office/drawing/2014/main" id="{77CD5FDD-CFA1-5291-6B5C-D875551B02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E402C47-3DAE-4C4C-ABC1-0DCF64450F8C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E9890B-73B3-0CF4-AFDD-66A45DDC977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BB6F62-CE5F-12A7-A646-F28767AF0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>
            <a:extLst>
              <a:ext uri="{FF2B5EF4-FFF2-40B4-BE49-F238E27FC236}">
                <a16:creationId xmlns:a16="http://schemas.microsoft.com/office/drawing/2014/main" id="{6E97700F-783E-F687-EB38-37E13BB6D1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5D35D4F-3A9A-614E-962D-C38FBAB39AE2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D882B553-A83D-3FB8-CFED-2D3170CBF4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120CF7DE-C4A1-5C3E-ACBE-222218653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AD8E18A9-91D5-6268-3553-24C69EA41E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04CB47-2F08-E244-AB86-5F2AA5883BCD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23AD9C0-D626-A8A4-1F56-1A2AF792A7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DB22D76-2068-8880-01C0-9CA19FC4F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>
            <a:extLst>
              <a:ext uri="{FF2B5EF4-FFF2-40B4-BE49-F238E27FC236}">
                <a16:creationId xmlns:a16="http://schemas.microsoft.com/office/drawing/2014/main" id="{AD8E18A9-91D5-6268-3553-24C69EA41E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8688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04CB47-2F08-E244-AB86-5F2AA5883BCD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D23AD9C0-D626-A8A4-1F56-1A2AF792A70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DB22D76-2068-8880-01C0-9CA19FC4F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225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BDBD58-3C3A-2002-FB92-AC026B7424EC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72006A30-AD86-C433-DF17-C73C8D15486F}"/>
              </a:ext>
            </a:extLst>
          </p:cNvPr>
          <p:cNvSpPr/>
          <p:nvPr/>
        </p:nvSpPr>
        <p:spPr>
          <a:xfrm>
            <a:off x="65088" y="52388"/>
            <a:ext cx="9013825" cy="501808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533466-094D-ADBA-B736-6326609970AF}"/>
              </a:ext>
            </a:extLst>
          </p:cNvPr>
          <p:cNvSpPr/>
          <p:nvPr/>
        </p:nvSpPr>
        <p:spPr>
          <a:xfrm>
            <a:off x="63500" y="1087438"/>
            <a:ext cx="9020175" cy="114458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39D98-C8C1-6830-90CB-BAA60246B7DB}"/>
              </a:ext>
            </a:extLst>
          </p:cNvPr>
          <p:cNvSpPr/>
          <p:nvPr/>
        </p:nvSpPr>
        <p:spPr>
          <a:xfrm>
            <a:off x="63500" y="1047750"/>
            <a:ext cx="9020175" cy="90488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AF2FA4-3AD1-F8B6-F38E-8EB3EE213B43}"/>
              </a:ext>
            </a:extLst>
          </p:cNvPr>
          <p:cNvSpPr/>
          <p:nvPr/>
        </p:nvSpPr>
        <p:spPr>
          <a:xfrm>
            <a:off x="63500" y="2232025"/>
            <a:ext cx="9020175" cy="841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6AE0D1D2-CBBD-A899-F308-3C741157D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FB521F47-A921-7E9F-9773-C60E6690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AE2B15C4-AF2B-1A77-F8BA-4A5B3B418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6903A-6265-F740-8561-696047B6D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930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95B5F62C-9403-7E70-BFB2-D999F4F6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5091FCE-7C17-3A16-57A6-E323F9A5E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6CF74AE-62E0-EB1F-1BAE-1CCE5446F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4314-6D09-7547-B930-83030023EB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05944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B0F7547-A935-F6CF-824B-FBCB75E2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D3268845-68FF-3A38-D492-231B4B46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6D65F4D1-84E5-D5B6-13DB-A2DDB9B3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A4F1C-E5FF-AB44-92E1-6B9B291D3B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3346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1" y="599900"/>
            <a:ext cx="8063999" cy="2906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539752" y="890518"/>
            <a:ext cx="8064248" cy="228362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6B593-CD73-5785-63B7-BB00D54D042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003C64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434B0-4D6D-9857-D23C-851113B58A6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>
                <a:solidFill>
                  <a:srgbClr val="003C64"/>
                </a:solidFill>
              </a:defRPr>
            </a:lvl1pPr>
          </a:lstStyle>
          <a:p>
            <a:pPr>
              <a:defRPr/>
            </a:pPr>
            <a:fld id="{9B506FE1-757F-444B-83D6-C83861069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6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4F39FCA-18C6-4899-3D56-9DECD7C45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40C6BA6-60BF-4554-0192-97940C144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4FA13CF3-4D00-D56B-B1A4-0B9C4620F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033B1-6291-C742-A513-2B4A912CB3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87452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7264CD-115C-CD8D-DEEA-5BDCFDCB77A0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B2706D94-014C-FB44-BA8F-2712E8AA0EC7}"/>
              </a:ext>
            </a:extLst>
          </p:cNvPr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F8C2BA-AEB7-37EB-9DFD-5494EAA0003F}"/>
              </a:ext>
            </a:extLst>
          </p:cNvPr>
          <p:cNvSpPr/>
          <p:nvPr/>
        </p:nvSpPr>
        <p:spPr>
          <a:xfrm flipV="1">
            <a:off x="69850" y="1782763"/>
            <a:ext cx="9013825" cy="682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DBB423-E5C4-1040-B3F3-B4903EDE832A}"/>
              </a:ext>
            </a:extLst>
          </p:cNvPr>
          <p:cNvSpPr/>
          <p:nvPr/>
        </p:nvSpPr>
        <p:spPr>
          <a:xfrm>
            <a:off x="69850" y="1755775"/>
            <a:ext cx="9013825" cy="349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81206B-2F70-FEA2-59D1-FB7C9B132EB9}"/>
              </a:ext>
            </a:extLst>
          </p:cNvPr>
          <p:cNvSpPr/>
          <p:nvPr/>
        </p:nvSpPr>
        <p:spPr>
          <a:xfrm>
            <a:off x="68263" y="1851025"/>
            <a:ext cx="9015412" cy="349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F8EDBF1-8F54-4E7F-BD7B-E2DA1458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4839D13-A50F-B182-ECB4-CCBE968B3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4CE80D8-CB4B-23CA-A05C-E7E3D0EC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4656138"/>
            <a:ext cx="457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E2C6C-2755-FE49-B32A-3951A40E47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174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13500965-904F-83FE-8341-700010659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671539A6-7B1A-F2C1-0296-0CE7B7BB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206C05A9-65F6-CAEC-9FE5-0A1B5A8C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83A0-EF5A-9E40-8736-2D483A2D28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920438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74F0654E-E4B2-223A-7529-5DD786F7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CD54DB17-0C0F-E37B-1481-E54CE804F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92DBA5EB-D750-71D2-BB9C-B67D7517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01046-2127-EC46-BA5C-A7D0965942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03576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B899B76-54F1-ABDB-4E97-CA21C440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3935DF2-7573-9DD2-C0B5-5B1A6DC3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DABDBE4-7625-3957-54D4-7FE81575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73937-8549-404E-A2DF-8F84663489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797587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0BCF884C-5210-2135-B4FA-68E96827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8769A9-F12A-D327-1B4E-8465FCF4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36D0F5B7-E605-AD32-78B1-6C32A3E5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DC5D-8C6D-674E-8C30-6A8A0BF9E7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41567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AB01056-6B30-B8DB-398D-03FDEEE2D309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>
            <a:extLst>
              <a:ext uri="{FF2B5EF4-FFF2-40B4-BE49-F238E27FC236}">
                <a16:creationId xmlns:a16="http://schemas.microsoft.com/office/drawing/2014/main" id="{336F2D25-5448-0F91-B8A4-3C76D3FED3A4}"/>
              </a:ext>
            </a:extLst>
          </p:cNvPr>
          <p:cNvSpPr/>
          <p:nvPr/>
        </p:nvSpPr>
        <p:spPr>
          <a:xfrm>
            <a:off x="63500" y="52388"/>
            <a:ext cx="9013825" cy="50196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D6BCEB1B-4BD8-D70D-D147-7A01D83A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6AEB2C41-FF2A-11CB-9FE4-B4F0A1051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E56EDCD-08C9-ACCA-E0A4-7A810037D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776BB-1A8E-F14A-B433-F2B1D2E71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840305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888560C-4AF4-6935-32FD-71A17B058299}"/>
              </a:ext>
            </a:extLst>
          </p:cNvPr>
          <p:cNvSpPr/>
          <p:nvPr/>
        </p:nvSpPr>
        <p:spPr>
          <a:xfrm flipV="1">
            <a:off x="68263" y="3513138"/>
            <a:ext cx="9007475" cy="682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8D4349-839D-66CE-9D01-B97EFBEAF694}"/>
              </a:ext>
            </a:extLst>
          </p:cNvPr>
          <p:cNvSpPr/>
          <p:nvPr/>
        </p:nvSpPr>
        <p:spPr>
          <a:xfrm>
            <a:off x="68263" y="3487738"/>
            <a:ext cx="9007475" cy="349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9B63FB-9952-25FE-9E4D-ACDFB709E4C3}"/>
              </a:ext>
            </a:extLst>
          </p:cNvPr>
          <p:cNvSpPr/>
          <p:nvPr/>
        </p:nvSpPr>
        <p:spPr>
          <a:xfrm>
            <a:off x="68263" y="3579813"/>
            <a:ext cx="9007475" cy="3651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697D188-F558-0349-97CC-FC3D5FDA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E79D362-76D2-8377-ED61-1C0A6828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61F640C-3203-BDF1-0F93-E6A88C48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4656138"/>
            <a:ext cx="45720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4974C-10C2-1C49-9252-31747CEEB0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25383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05DA906-FA4F-F049-141B-E646DA1B58F0}"/>
              </a:ext>
            </a:extLst>
          </p:cNvPr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900A3D0C-6617-239F-C3D2-69FA5D14B63C}"/>
              </a:ext>
            </a:extLst>
          </p:cNvPr>
          <p:cNvSpPr/>
          <p:nvPr/>
        </p:nvSpPr>
        <p:spPr>
          <a:xfrm>
            <a:off x="63500" y="52388"/>
            <a:ext cx="9013825" cy="501967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AB3AF50C-88D0-B7F1-9A1E-E9BB5B5575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06375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B50949AB-1F4B-387E-B73D-1AAC5F9361B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085850"/>
            <a:ext cx="77724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5AA0E53-50C6-85A5-4DAE-5888A2F57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4643438"/>
            <a:ext cx="2476500" cy="357187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977F92-1B20-529F-C968-10E9B98189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algn="ctr" eaLnBrk="1" latinLnBrk="0" hangingPunct="1">
              <a:defRPr kumimoji="0" sz="1400">
                <a:solidFill>
                  <a:schemeClr val="tx2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049E0E40-9A22-5A36-A2AA-DA8EEBE2C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7E127018-C6D4-6640-AEAC-CA24D80F0F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87" r:id="rId1"/>
    <p:sldLayoutId id="2147484880" r:id="rId2"/>
    <p:sldLayoutId id="2147484888" r:id="rId3"/>
    <p:sldLayoutId id="2147484881" r:id="rId4"/>
    <p:sldLayoutId id="2147484882" r:id="rId5"/>
    <p:sldLayoutId id="2147484883" r:id="rId6"/>
    <p:sldLayoutId id="2147484884" r:id="rId7"/>
    <p:sldLayoutId id="2147484889" r:id="rId8"/>
    <p:sldLayoutId id="2147484890" r:id="rId9"/>
    <p:sldLayoutId id="2147484885" r:id="rId10"/>
    <p:sldLayoutId id="2147484886" r:id="rId11"/>
    <p:sldLayoutId id="2147484891" r:id="rId12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057D404E-1FDD-BCF9-CF97-F626AA0E60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628900"/>
            <a:ext cx="8305800" cy="182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by </a:t>
            </a:r>
            <a:r>
              <a:rPr lang="en-US" altLang="en-US" b="1" dirty="0">
                <a:ea typeface="ＭＳ Ｐゴシック" panose="020B0600070205080204" pitchFamily="34" charset="-128"/>
              </a:rPr>
              <a:t>Adrien </a:t>
            </a:r>
            <a:r>
              <a:rPr lang="en-US" altLang="en-US" b="1" dirty="0" err="1">
                <a:ea typeface="ＭＳ Ｐゴシック" panose="020B0600070205080204" pitchFamily="34" charset="-128"/>
              </a:rPr>
              <a:t>d’Avernas</a:t>
            </a:r>
            <a:r>
              <a:rPr lang="en-US" altLang="en-US" b="1" dirty="0">
                <a:ea typeface="ＭＳ Ｐゴシック" panose="020B0600070205080204" pitchFamily="34" charset="-128"/>
              </a:rPr>
              <a:t> and </a:t>
            </a:r>
            <a:r>
              <a:rPr lang="en-GB" b="1" dirty="0"/>
              <a:t>Quentin </a:t>
            </a:r>
            <a:r>
              <a:rPr lang="en-GB" b="1" dirty="0" err="1"/>
              <a:t>Vandeweyer</a:t>
            </a:r>
            <a:endParaRPr lang="en-GB" altLang="en-US" sz="28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b="1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FSB Discussion: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Marcin Kacperczyk (Imperial College)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June, 2022</a:t>
            </a:r>
            <a:endParaRPr lang="pl-PL" altLang="en-US" sz="4000" b="1" dirty="0">
              <a:ea typeface="ＭＳ Ｐゴシック" panose="020B0600070205080204" pitchFamily="34" charset="-128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B2B1C890-E1D2-7648-8145-CC794CCD2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1069975"/>
            <a:ext cx="8839200" cy="1101725"/>
          </a:xfrm>
        </p:spPr>
        <p:txBody>
          <a:bodyPr/>
          <a:lstStyle/>
          <a:p>
            <a:r>
              <a:rPr lang="en-GB" dirty="0"/>
              <a:t>Intraday Liquidity </a:t>
            </a:r>
            <a:br>
              <a:rPr lang="en-GB" dirty="0"/>
            </a:br>
            <a:r>
              <a:rPr lang="en-GB" dirty="0"/>
              <a:t>and Money Market Dislocations</a:t>
            </a:r>
            <a:endParaRPr lang="en-GB" altLang="en-US" sz="2900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9C210CD7-E769-F52C-7A4D-B610EDC1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chemeClr val="tx1"/>
                </a:solidFill>
                <a:ea typeface="ＭＳ Ｐゴシック" panose="020B0600070205080204" pitchFamily="34" charset="-128"/>
              </a:rPr>
              <a:t>Motivation</a:t>
            </a: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1CD1EA41-878E-BE11-4A53-3483F8D47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967F07-8EED-1843-9C6B-0C1DAE5A4F80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2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7383ED1-1399-B52C-67E0-FA7EA541256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dirty="0">
                <a:latin typeface="Garamond" charset="0"/>
              </a:rPr>
              <a:t>Money markets tend to face considerable dislocations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600" dirty="0">
                <a:latin typeface="Garamond" charset="0"/>
              </a:rPr>
              <a:t>Repo rates tend to exhibit extreme behavior at times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600" dirty="0">
                <a:latin typeface="Garamond" charset="0"/>
              </a:rPr>
              <a:t>Variation in overdraft rates</a:t>
            </a:r>
          </a:p>
          <a:p>
            <a:pPr lvl="1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600" dirty="0">
                <a:latin typeface="Garamond" charset="0"/>
              </a:rPr>
              <a:t>Nonlinear behavior between repo rates and repo lending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endParaRPr lang="en-US" sz="2000" dirty="0">
              <a:latin typeface="Garamond" charset="0"/>
            </a:endParaRP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solidFill>
                  <a:schemeClr val="bg2"/>
                </a:solidFill>
                <a:latin typeface="Garamond" charset="0"/>
              </a:rPr>
              <a:t>This paper: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solidFill>
                  <a:schemeClr val="bg2"/>
                </a:solidFill>
                <a:latin typeface="Garamond" charset="0"/>
              </a:rPr>
              <a:t>    (1) Propose the model to explain consistently the various dislocations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solidFill>
                  <a:schemeClr val="bg2"/>
                </a:solidFill>
                <a:latin typeface="Garamond" charset="0"/>
              </a:rPr>
              <a:t>    (2) Examine possible mechanisms in the data</a:t>
            </a:r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BD30E56C-62D2-7429-5A8D-7B419786E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2">
            <a:extLst>
              <a:ext uri="{FF2B5EF4-FFF2-40B4-BE49-F238E27FC236}">
                <a16:creationId xmlns:a16="http://schemas.microsoft.com/office/drawing/2014/main" id="{BBB41258-9528-99A6-1732-45202E9C3824}"/>
              </a:ext>
            </a:extLst>
          </p:cNvPr>
          <p:cNvSpPr>
            <a:spLocks noGrp="1" noChangeArrowheads="1"/>
          </p:cNvSpPr>
          <p:nvPr>
            <p:ph type="sldNum" sz="quarter" idx="15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04943F-289D-0449-A4B5-D4EEA9EE9C4C}" type="slidenum">
              <a:rPr lang="en-US" altLang="en-US" sz="1400">
                <a:solidFill>
                  <a:srgbClr val="003C64"/>
                </a:solidFill>
                <a:latin typeface="Franklin Gothic Book" panose="020B0503020102020204" pitchFamily="34" charset="0"/>
              </a:rPr>
              <a:pPr/>
              <a:t>3</a:t>
            </a:fld>
            <a:endParaRPr lang="en-US" altLang="en-US" sz="1400">
              <a:solidFill>
                <a:srgbClr val="003C64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4984D63A-C39A-C8D0-3339-D3B7C4E165F8}"/>
              </a:ext>
            </a:extLst>
          </p:cNvPr>
          <p:cNvSpPr txBox="1">
            <a:spLocks/>
          </p:cNvSpPr>
          <p:nvPr/>
        </p:nvSpPr>
        <p:spPr>
          <a:xfrm>
            <a:off x="2471738" y="771525"/>
            <a:ext cx="3979862" cy="2841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1575" b="1" kern="0" dirty="0">
                <a:solidFill>
                  <a:srgbClr val="427F6D"/>
                </a:solidFill>
              </a:rPr>
              <a:t> </a:t>
            </a:r>
            <a:endParaRPr lang="en-GB" sz="1575" b="1" kern="0" dirty="0">
              <a:solidFill>
                <a:srgbClr val="427F6D"/>
              </a:solidFill>
            </a:endParaRPr>
          </a:p>
        </p:txBody>
      </p:sp>
      <p:sp>
        <p:nvSpPr>
          <p:cNvPr id="38931" name="Rectangle 2">
            <a:extLst>
              <a:ext uri="{FF2B5EF4-FFF2-40B4-BE49-F238E27FC236}">
                <a16:creationId xmlns:a16="http://schemas.microsoft.com/office/drawing/2014/main" id="{01CCF6BE-CF69-C4C8-AEF3-1FED5BCC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13" y="4763"/>
            <a:ext cx="6172201" cy="628650"/>
          </a:xfrm>
        </p:spPr>
        <p:txBody>
          <a:bodyPr/>
          <a:lstStyle/>
          <a:p>
            <a:pPr eaLnBrk="1" hangingPunct="1"/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Repo spikes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1B027A-8197-8987-B638-86C3D45913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" y="598766"/>
            <a:ext cx="7931150" cy="44113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2">
            <a:extLst>
              <a:ext uri="{FF2B5EF4-FFF2-40B4-BE49-F238E27FC236}">
                <a16:creationId xmlns:a16="http://schemas.microsoft.com/office/drawing/2014/main" id="{BBB41258-9528-99A6-1732-45202E9C3824}"/>
              </a:ext>
            </a:extLst>
          </p:cNvPr>
          <p:cNvSpPr>
            <a:spLocks noGrp="1" noChangeArrowheads="1"/>
          </p:cNvSpPr>
          <p:nvPr>
            <p:ph type="sldNum" sz="quarter" idx="15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04943F-289D-0449-A4B5-D4EEA9EE9C4C}" type="slidenum">
              <a:rPr lang="en-US" altLang="en-US" sz="1400">
                <a:solidFill>
                  <a:srgbClr val="003C64"/>
                </a:solidFill>
                <a:latin typeface="Franklin Gothic Book" panose="020B0503020102020204" pitchFamily="34" charset="0"/>
              </a:rPr>
              <a:pPr/>
              <a:t>4</a:t>
            </a:fld>
            <a:endParaRPr lang="en-US" altLang="en-US" sz="1400">
              <a:solidFill>
                <a:srgbClr val="003C64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4984D63A-C39A-C8D0-3339-D3B7C4E165F8}"/>
              </a:ext>
            </a:extLst>
          </p:cNvPr>
          <p:cNvSpPr txBox="1">
            <a:spLocks/>
          </p:cNvSpPr>
          <p:nvPr/>
        </p:nvSpPr>
        <p:spPr>
          <a:xfrm>
            <a:off x="2471738" y="771525"/>
            <a:ext cx="3979862" cy="2841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1575" b="1" kern="0" dirty="0">
                <a:solidFill>
                  <a:srgbClr val="427F6D"/>
                </a:solidFill>
              </a:rPr>
              <a:t> </a:t>
            </a:r>
            <a:endParaRPr lang="en-GB" sz="1575" b="1" kern="0" dirty="0">
              <a:solidFill>
                <a:srgbClr val="427F6D"/>
              </a:solidFill>
            </a:endParaRPr>
          </a:p>
        </p:txBody>
      </p:sp>
      <p:sp>
        <p:nvSpPr>
          <p:cNvPr id="38931" name="Rectangle 2">
            <a:extLst>
              <a:ext uri="{FF2B5EF4-FFF2-40B4-BE49-F238E27FC236}">
                <a16:creationId xmlns:a16="http://schemas.microsoft.com/office/drawing/2014/main" id="{01CCF6BE-CF69-C4C8-AEF3-1FED5BCC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13" y="4763"/>
            <a:ext cx="6172201" cy="628650"/>
          </a:xfrm>
        </p:spPr>
        <p:txBody>
          <a:bodyPr/>
          <a:lstStyle/>
          <a:p>
            <a:pPr eaLnBrk="1" hangingPunct="1"/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Daylight Fed Overdrafts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1D7218-C3D3-AACB-4247-2D2B0F3C15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100" y="590550"/>
            <a:ext cx="77978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60859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2">
            <a:extLst>
              <a:ext uri="{FF2B5EF4-FFF2-40B4-BE49-F238E27FC236}">
                <a16:creationId xmlns:a16="http://schemas.microsoft.com/office/drawing/2014/main" id="{BBB41258-9528-99A6-1732-45202E9C3824}"/>
              </a:ext>
            </a:extLst>
          </p:cNvPr>
          <p:cNvSpPr>
            <a:spLocks noGrp="1" noChangeArrowheads="1"/>
          </p:cNvSpPr>
          <p:nvPr>
            <p:ph type="sldNum" sz="quarter" idx="15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04943F-289D-0449-A4B5-D4EEA9EE9C4C}" type="slidenum">
              <a:rPr lang="en-US" altLang="en-US" sz="1400">
                <a:solidFill>
                  <a:srgbClr val="003C64"/>
                </a:solidFill>
                <a:latin typeface="Franklin Gothic Book" panose="020B0503020102020204" pitchFamily="34" charset="0"/>
              </a:rPr>
              <a:pPr/>
              <a:t>5</a:t>
            </a:fld>
            <a:endParaRPr lang="en-US" altLang="en-US" sz="1400">
              <a:solidFill>
                <a:srgbClr val="003C64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4984D63A-C39A-C8D0-3339-D3B7C4E165F8}"/>
              </a:ext>
            </a:extLst>
          </p:cNvPr>
          <p:cNvSpPr txBox="1">
            <a:spLocks/>
          </p:cNvSpPr>
          <p:nvPr/>
        </p:nvSpPr>
        <p:spPr>
          <a:xfrm>
            <a:off x="2471738" y="771525"/>
            <a:ext cx="3979862" cy="2841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A60000"/>
                </a:solidFill>
                <a:latin typeface="Segoe UI" pitchFamily="34" charset="0"/>
                <a:cs typeface="Segoe UI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rgbClr val="A60000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1575" b="1" kern="0" dirty="0">
                <a:solidFill>
                  <a:srgbClr val="427F6D"/>
                </a:solidFill>
              </a:rPr>
              <a:t> </a:t>
            </a:r>
            <a:endParaRPr lang="en-GB" sz="1575" b="1" kern="0" dirty="0">
              <a:solidFill>
                <a:srgbClr val="427F6D"/>
              </a:solidFill>
            </a:endParaRPr>
          </a:p>
        </p:txBody>
      </p:sp>
      <p:sp>
        <p:nvSpPr>
          <p:cNvPr id="38931" name="Rectangle 2">
            <a:extLst>
              <a:ext uri="{FF2B5EF4-FFF2-40B4-BE49-F238E27FC236}">
                <a16:creationId xmlns:a16="http://schemas.microsoft.com/office/drawing/2014/main" id="{01CCF6BE-CF69-C4C8-AEF3-1FED5BCC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113" y="4763"/>
            <a:ext cx="6172201" cy="628650"/>
          </a:xfrm>
        </p:spPr>
        <p:txBody>
          <a:bodyPr/>
          <a:lstStyle/>
          <a:p>
            <a:pPr eaLnBrk="1" hangingPunct="1"/>
            <a:r>
              <a:rPr lang="en-US" altLang="en-US" sz="2700" dirty="0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Nonlinearities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5916CA-5BBF-FEF9-3B8A-A96A30FA3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742950"/>
            <a:ext cx="7848600" cy="427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57050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CED08D31-451F-0D28-4C3A-BF749F20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chemeClr val="tx1"/>
                </a:solidFill>
                <a:ea typeface="ＭＳ Ｐゴシック" panose="020B0600070205080204" pitchFamily="34" charset="-128"/>
              </a:rPr>
              <a:t>Motivation</a:t>
            </a: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293DAFD1-87D2-6ECD-AD4B-BD6BA1FC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EBD0CF1-4803-8E44-AC24-CDF3DD19117C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6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2BB37F-4BAC-6C35-E9C7-202D07BCDAB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76200" y="895350"/>
            <a:ext cx="91440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1800" b="1" dirty="0">
                <a:solidFill>
                  <a:schemeClr val="bg2"/>
                </a:solidFill>
                <a:latin typeface="Garamond" charset="0"/>
              </a:rPr>
              <a:t>Repo rates tend to exhibit extreme behavior at times</a:t>
            </a: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endParaRPr lang="en-US" sz="2000" b="1" dirty="0">
              <a:latin typeface="Garamond" charset="0"/>
            </a:endParaRPr>
          </a:p>
          <a:p>
            <a:pPr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Char char=""/>
              <a:defRPr/>
            </a:pPr>
            <a:r>
              <a:rPr lang="en-US" sz="2000" b="1" dirty="0">
                <a:latin typeface="Garamond" charset="0"/>
              </a:rPr>
              <a:t>This paper: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(1) Propose the model to explain consistently the various dislocations</a:t>
            </a:r>
          </a:p>
          <a:p>
            <a:pPr marL="0" indent="0" eaLnBrk="1" hangingPunct="1">
              <a:lnSpc>
                <a:spcPct val="80000"/>
              </a:lnSpc>
              <a:spcAft>
                <a:spcPct val="55000"/>
              </a:spcAft>
              <a:buFont typeface="Wingdings 2" charset="0"/>
              <a:buNone/>
              <a:defRPr/>
            </a:pPr>
            <a:r>
              <a:rPr lang="en-US" sz="2000" dirty="0">
                <a:latin typeface="Garamond" charset="0"/>
              </a:rPr>
              <a:t>    (2) Examine the fit of the model against specific dislocations in time (2019 &amp; 2020)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523F483C-AE3C-52A6-3EBD-537BE66AD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34D320FF-AC33-3103-84ED-C43284A46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Modeling Ingredients &amp; Key Friction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483E1AFE-3427-3F61-F42F-C08C3DA2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5ED826-575B-2945-A0D7-253E4DA6762B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7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61EBE5F-A7FE-BE3A-46F2-F485407957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71550"/>
            <a:ext cx="8610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Macro-banking model of the repo market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Focus on intraday activity: two periods (mornings and afternoons)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Interaction between banks and shadow banks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Shadow banks cannot issue deposits and no access to reserves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000" dirty="0">
                <a:latin typeface="Garamond" panose="02020404030301010803" pitchFamily="18" charset="0"/>
              </a:rPr>
              <a:t>Banks can run a negative balance of reserves during the day (daylight overdrafts)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US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Banks subject to intraday liquidity regulation (i</a:t>
            </a:r>
            <a:r>
              <a:rPr lang="en-GB" altLang="en-US" sz="2000" dirty="0">
                <a:latin typeface="Garamond" panose="02020404030301010803" pitchFamily="18" charset="0"/>
                <a:ea typeface="ＭＳ Ｐゴシック" panose="020B0600070205080204" pitchFamily="34" charset="-128"/>
              </a:rPr>
              <a:t>ntra</a:t>
            </a:r>
            <a:r>
              <a:rPr lang="en-GB" sz="2000" dirty="0">
                <a:latin typeface="Garamond" panose="02020404030301010803" pitchFamily="18" charset="0"/>
              </a:rPr>
              <a:t>-day liquidity stress test (LST) requires an extra buffer of reserves)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following Basel III regulation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hard constraint on the stock of reserves available for repo</a:t>
            </a:r>
            <a:endParaRPr lang="en-GB" sz="2000" dirty="0"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GB" sz="2000" dirty="0">
              <a:effectLst/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US" altLang="en-US" sz="20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6EEE37EF-4075-F19D-AA6C-F5E837268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34D320FF-AC33-3103-84ED-C43284A46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4300"/>
            <a:ext cx="8229600" cy="628650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1"/>
                </a:solidFill>
                <a:ea typeface="ＭＳ Ｐゴシック" panose="020B0600070205080204" pitchFamily="34" charset="-128"/>
              </a:rPr>
              <a:t>Open Questions</a:t>
            </a:r>
          </a:p>
        </p:txBody>
      </p:sp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483E1AFE-3427-3F61-F42F-C08C3DA2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95ED826-575B-2945-A0D7-253E4DA6762B}" type="slidenum">
              <a:rPr lang="en-US" altLang="en-US" sz="1400" smtClean="0">
                <a:solidFill>
                  <a:srgbClr val="FFFFFF"/>
                </a:solidFill>
                <a:latin typeface="Franklin Gothic Book" panose="020B0503020102020204" pitchFamily="34" charset="0"/>
              </a:rPr>
              <a:pPr/>
              <a:t>8</a:t>
            </a:fld>
            <a:endParaRPr lang="en-US" altLang="en-US" sz="1400">
              <a:solidFill>
                <a:srgbClr val="FFFFFF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61EBE5F-A7FE-BE3A-46F2-F485407957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71550"/>
            <a:ext cx="8610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GB" sz="2000" dirty="0"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2000" dirty="0">
                <a:latin typeface="Garamond" panose="02020404030301010803" pitchFamily="18" charset="0"/>
              </a:rPr>
              <a:t>Questions: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Why was the regulation introduced? 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Is there some welfare improvement that you can show?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Did the change in regulation trigger a change in the arrival and magnitude of shocks?</a:t>
            </a:r>
          </a:p>
          <a:p>
            <a:pPr lvl="1" eaLnBrk="1" hangingPunct="1">
              <a:lnSpc>
                <a:spcPct val="90000"/>
              </a:lnSpc>
              <a:spcAft>
                <a:spcPct val="20000"/>
              </a:spcAft>
            </a:pPr>
            <a:r>
              <a:rPr lang="en-GB" sz="1800" dirty="0">
                <a:latin typeface="Garamond" panose="02020404030301010803" pitchFamily="18" charset="0"/>
              </a:rPr>
              <a:t>Is there some room for quantitative predictions? How large should be the buffers?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GB" sz="2000" dirty="0">
              <a:effectLst/>
              <a:latin typeface="Garamond" panose="02020404030301010803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ct val="20000"/>
              </a:spcAft>
            </a:pPr>
            <a:endParaRPr lang="en-US" altLang="en-US" sz="2000" dirty="0">
              <a:latin typeface="Garamond" panose="02020404030301010803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1508" name="Line 4">
            <a:extLst>
              <a:ext uri="{FF2B5EF4-FFF2-40B4-BE49-F238E27FC236}">
                <a16:creationId xmlns:a16="http://schemas.microsoft.com/office/drawing/2014/main" id="{6EEE37EF-4075-F19D-AA6C-F5E837268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85800"/>
            <a:ext cx="876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83682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is Document" ma:contentTypeID="0x01010066E6577C753B40CABFD9C9409CB523E5007EC0B38E8C159D4A8E0D3D40F3F5D1DD" ma:contentTypeVersion="89" ma:contentTypeDescription="Base ContentType for all Bis Documents." ma:contentTypeScope="" ma:versionID="a9c079a45b3cbed9409d8fdede817bfb">
  <xsd:schema xmlns:xsd="http://www.w3.org/2001/XMLSchema" xmlns:xs="http://www.w3.org/2001/XMLSchema" xmlns:p="http://schemas.microsoft.com/office/2006/metadata/properties" xmlns:ns2="44ca20c7-db51-46aa-97ff-c410c1b0b1ee" xmlns:ns3="8e2ca5a8-f11d-4bc6-b8c3-34897b9d0119" xmlns:ns4="http://schemas.microsoft.com/sharepoint/v4" targetNamespace="http://schemas.microsoft.com/office/2006/metadata/properties" ma:root="true" ma:fieldsID="73723c34619dd51838534e9f366a996d" ns2:_="" ns3:_="" ns4:_="">
    <xsd:import namespace="44ca20c7-db51-46aa-97ff-c410c1b0b1ee"/>
    <xsd:import namespace="8e2ca5a8-f11d-4bc6-b8c3-34897b9d0119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BisDocumentDate" minOccurs="0"/>
                <xsd:element ref="ns3:BisTransmission"/>
                <xsd:element ref="ns3:BisRetention"/>
                <xsd:element ref="ns3:BisPermalink" minOccurs="0"/>
                <xsd:element ref="ns3:BisConfidentiality"/>
                <xsd:element ref="ns3:BisInstitutionTaxHTField0" minOccurs="0"/>
                <xsd:element ref="ns2:BisDocumentTypeTaxHTField0" minOccurs="0"/>
                <xsd:element ref="ns2:TaxKeywordTaxHTField" minOccurs="0"/>
                <xsd:element ref="ns2:TaxCatchAll" minOccurs="0"/>
                <xsd:element ref="ns3:BisCurrentVersion" minOccurs="0"/>
                <xsd:element ref="ns3:BisRecipientsTaxHTField0" minOccurs="0"/>
                <xsd:element ref="ns4:IconOverlay" minOccurs="0"/>
                <xsd:element ref="ns2:BisAuthorssTaxHTField0" minOccurs="0"/>
                <xsd:element ref="ns3:IsMyDocuments" minOccurs="0"/>
                <xsd:element ref="ns3:BisAdditionalLin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ca20c7-db51-46aa-97ff-c410c1b0b1e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BisDocumentTypeTaxHTField0" ma:index="18" nillable="true" ma:taxonomy="true" ma:internalName="BisDocumentTypeTaxHTField0" ma:taxonomyFieldName="BisDocumentType" ma:displayName="Document Type" ma:fieldId="{3d4bd279-eb4d-4358-a57b-72096c80fdc3}" ma:taxonomyMulti="true" ma:sspId="218490a2-a8bd-4701-ac03-3028876db9c3" ma:termSetId="f0cb95e7-3db9-47fc-88a4-89326bc60752" ma:anchorId="c786001b-2301-4abe-adca-015d172bb848" ma:open="false" ma:isKeyword="false">
      <xsd:complexType>
        <xsd:sequence>
          <xsd:element ref="pc:Terms" minOccurs="0" maxOccurs="1"/>
        </xsd:sequence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218490a2-a8bd-4701-ac03-3028876db9c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description="" ma:hidden="true" ma:list="{f36b8e2d-34b8-4f70-bb6b-3d9f5f51f0c5}" ma:internalName="TaxCatchAll" ma:showField="CatchAllData" ma:web="44ca20c7-db51-46aa-97ff-c410c1b0b1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isAuthorssTaxHTField0" ma:index="27" nillable="true" ma:taxonomy="true" ma:internalName="BisAuthorssTaxHTField0" ma:taxonomyFieldName="BisAuthors" ma:displayName="Author" ma:fieldId="{0b3121bf-a404-47f3-89a2-8100c52bbe6e}" ma:taxonomyMulti="true" ma:sspId="218490a2-a8bd-4701-ac03-3028876db9c3" ma:termSetId="f60d76a3-74ac-4579-8d83-fa03eb287a33" ma:anchorId="349201b0-55be-4fd0-a41a-985dc4cfdf31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ca5a8-f11d-4bc6-b8c3-34897b9d0119" elementFormDefault="qualified">
    <xsd:import namespace="http://schemas.microsoft.com/office/2006/documentManagement/types"/>
    <xsd:import namespace="http://schemas.microsoft.com/office/infopath/2007/PartnerControls"/>
    <xsd:element name="BisDocumentDate" ma:index="11" nillable="true" ma:displayName="Document Date" ma:default="[today]" ma:description="The document date associated with the container or item." ma:format="DateOnly" ma:internalName="BisDocumentDate">
      <xsd:simpleType>
        <xsd:restriction base="dms:DateTime"/>
      </xsd:simpleType>
    </xsd:element>
    <xsd:element name="BisTransmission" ma:index="12" ma:displayName="Transmission" ma:default="Internal" ma:description="The transmission associated with the container or item." ma:internalName="BisTransmission">
      <xsd:simpleType>
        <xsd:restriction base="dms:Choice">
          <xsd:enumeration value="Incoming"/>
          <xsd:enumeration value="Internal"/>
          <xsd:enumeration value="Outgoing"/>
        </xsd:restriction>
      </xsd:simpleType>
    </xsd:element>
    <xsd:element name="BisRetention" ma:index="13" ma:displayName="Retention" ma:default="Permanent" ma:description="The retention period associated with the container or item (applied when the item archived)." ma:format="Dropdown" ma:internalName="BisRetention">
      <xsd:simpleType>
        <xsd:restriction base="dms:Choice">
          <xsd:enumeration value="Routine"/>
          <xsd:enumeration value="Compliance"/>
          <xsd:enumeration value="Permanent"/>
          <xsd:enumeration value="Unknown"/>
        </xsd:restriction>
      </xsd:simpleType>
    </xsd:element>
    <xsd:element name="BisPermalink" ma:index="14" nillable="true" ma:displayName="Permalink" ma:description="The permanent link to the document." ma:format="Hyperlink" ma:hidden="true" ma:internalName="BisPerma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BisConfidentiality" ma:index="15" ma:displayName="Confidentiality" ma:default="Restricted" ma:description="The confidentiality of the document in a Document Library." ma:hidden="true" ma:internalName="BisConfidentiality">
      <xsd:simpleType>
        <xsd:restriction base="dms:Choice">
          <xsd:enumeration value="Public"/>
          <xsd:enumeration value="Restricted"/>
          <xsd:enumeration value="Confidential"/>
        </xsd:restriction>
      </xsd:simpleType>
    </xsd:element>
    <xsd:element name="BisInstitutionTaxHTField0" ma:index="16" nillable="true" ma:taxonomy="true" ma:internalName="BisInstitutionTaxHTField0" ma:taxonomyFieldName="BisInstitution" ma:displayName="Institution" ma:fieldId="{35f4c919-cca5-4807-8085-d895c74d72a0}" ma:taxonomyMulti="true" ma:sspId="218490a2-a8bd-4701-ac03-3028876db9c3" ma:termSetId="69f701bf-a3ed-40c8-acf8-dd2a240044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isCurrentVersion" ma:index="23" nillable="true" ma:displayName="Current Version" ma:description="The current version of the document." ma:hidden="true" ma:internalName="BisCurrentVersion">
      <xsd:simpleType>
        <xsd:restriction base="dms:Text"/>
      </xsd:simpleType>
    </xsd:element>
    <xsd:element name="BisRecipientsTaxHTField0" ma:index="24" nillable="true" ma:taxonomy="true" ma:internalName="BisRecipientsTaxHTField0" ma:taxonomyFieldName="BisRecipients" ma:displayName="Recipients" ma:fieldId="{e7fea616-6871-49b2-95f5-be5c1d92eabc}" ma:taxonomyMulti="true" ma:sspId="218490a2-a8bd-4701-ac03-3028876db9c3" ma:termSetId="f60d76a3-74ac-4579-8d83-fa03eb287a3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sMyDocuments" ma:index="29" nillable="true" ma:displayName="Is My Documents" ma:default="0" ma:description="This field is added to all BIS contenttypes to allow files and folders from MySite to be copied/moved to Bis Document Libraries" ma:hidden="true" ma:internalName="IsMyDocuments">
      <xsd:simpleType>
        <xsd:restriction base="dms:Boolean"/>
      </xsd:simpleType>
    </xsd:element>
    <xsd:element name="BisAdditionalLinks" ma:index="30" nillable="true" ma:displayName="Links" ma:description="Provides an easy way to copy various links of an item." ma:hidden="true" ma:internalName="BisAdditionalLink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Checked In (Document Id Service)</Name>
    <Synchronization>Synchronous</Synchronization>
    <Type>10004</Type>
    <SequenceNumber>20000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Updated (Document Id Service)</Name>
    <Synchronization>Synchronous</Synchronization>
    <Type>10002</Type>
    <SequenceNumber>20001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Document Adding (Document Id Service)</Name>
    <Synchronization>Synchronous</Synchronization>
    <Type>1</Type>
    <SequenceNumber>20002</SequenceNumber>
    <Url/>
    <Assembly>Bis.CollaborationPlatform.SharePoint.Services, Version=15.2.0.0, Culture=neutral, PublicKeyToken=334ed2d369ac9e80</Assembly>
    <Class>Bis.CollaborationPlatform.SharePoint.Services.Events.DocumentEventReceiver</Class>
    <Data/>
    <Filter/>
  </Receiver>
  <Receiver>
    <Name>Item Adding (Metadata Push)</Name>
    <Synchronization>Synchronous</Synchronization>
    <Type>1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Updating (Metadata Push)</Name>
    <Synchronization>Synchronous</Synchronization>
    <Type>2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  <Receiver>
    <Name>Item File Moved (Metadata Push)</Name>
    <Synchronization>Synchronous</Synchronization>
    <Type>10009</Type>
    <SequenceNumber>1010</SequenceNumber>
    <Url/>
    <Assembly>Bis.CollaborationPlatform.SharePoint.Services, Version=15.2.0.0, Culture=neutral, PublicKeyToken=334ed2d369ac9e80</Assembly>
    <Class>Bis.CollaborationPlatform.SharePoint.Services.Events.MetadataPushEventReceiver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isCurrentVersion xmlns="8e2ca5a8-f11d-4bc6-b8c3-34897b9d0119">0.1</BisCurrentVersion>
    <BisRetention xmlns="8e2ca5a8-f11d-4bc6-b8c3-34897b9d0119">Permanent</BisRetention>
    <BisPermalink xmlns="8e2ca5a8-f11d-4bc6-b8c3-34897b9d0119">
      <Url>https://sp.bisinfo.org/teams/fsb/scn/_layouts/15/Bis/Permalink.aspx?DocId=ed13c93f-44b8-4a28-a404-4effa1bd2c2c-0.1&amp;Version=0.1</Url>
      <Description>ed13c93f-44b8-4a28-a404-4effa1bd2c2c-0.1</Description>
    </BisPermalink>
    <BisConfidentiality xmlns="8e2ca5a8-f11d-4bc6-b8c3-34897b9d0119">Restricted</BisConfidentiality>
    <BisAuthorssTaxHTField0 xmlns="44ca20c7-db51-46aa-97ff-c410c1b0b1ee">
      <Terms xmlns="http://schemas.microsoft.com/office/infopath/2007/PartnerControls"/>
    </BisAuthorssTaxHTField0>
    <IconOverlay xmlns="http://schemas.microsoft.com/sharepoint/v4" xsi:nil="true"/>
    <IsMyDocuments xmlns="8e2ca5a8-f11d-4bc6-b8c3-34897b9d0119">false</IsMyDocuments>
    <BisTransmission xmlns="8e2ca5a8-f11d-4bc6-b8c3-34897b9d0119">Internal</BisTransmission>
    <BisDocumentTypeTaxHTField0 xmlns="44ca20c7-db51-46aa-97ff-c410c1b0b1ee">
      <Terms xmlns="http://schemas.microsoft.com/office/infopath/2007/PartnerControls"/>
    </BisDocumentTypeTaxHTField0>
    <TaxKeywordTaxHTField xmlns="44ca20c7-db51-46aa-97ff-c410c1b0b1ee">
      <Terms xmlns="http://schemas.microsoft.com/office/infopath/2007/PartnerControls"/>
    </TaxKeywordTaxHTField>
    <TaxCatchAll xmlns="44ca20c7-db51-46aa-97ff-c410c1b0b1ee"/>
    <BisRecipientsTaxHTField0 xmlns="8e2ca5a8-f11d-4bc6-b8c3-34897b9d0119">
      <Terms xmlns="http://schemas.microsoft.com/office/infopath/2007/PartnerControls"/>
    </BisRecipientsTaxHTField0>
    <BisInstitutionTaxHTField0 xmlns="8e2ca5a8-f11d-4bc6-b8c3-34897b9d0119">
      <Terms xmlns="http://schemas.microsoft.com/office/infopath/2007/PartnerControls"/>
    </BisInstitutionTaxHTField0>
    <BisAdditionalLinks xmlns="8e2ca5a8-f11d-4bc6-b8c3-34897b9d0119" xsi:nil="true"/>
    <BisDocumentDate xmlns="8e2ca5a8-f11d-4bc6-b8c3-34897b9d0119">2022-06-05T18:06:16+00:00</BisDocumentDate>
    <_dlc_DocId xmlns="44ca20c7-db51-46aa-97ff-c410c1b0b1ee">ed13c93f-44b8-4a28-a404-4effa1bd2c2c-0.1</_dlc_DocId>
    <_dlc_DocIdUrl xmlns="44ca20c7-db51-46aa-97ff-c410c1b0b1ee">
      <Url>https://sp.bisinfo.org/teams/fsb/scn/_layouts/15/DocIdRedir.aspx?ID=ed13c93f-44b8-4a28-a404-4effa1bd2c2c-0.1</Url>
      <Description>ed13c93f-44b8-4a28-a404-4effa1bd2c2c-0.1</Description>
    </_dlc_DocIdUrl>
  </documentManagement>
</p:properties>
</file>

<file path=customXml/itemProps1.xml><?xml version="1.0" encoding="utf-8"?>
<ds:datastoreItem xmlns:ds="http://schemas.openxmlformats.org/officeDocument/2006/customXml" ds:itemID="{3C924596-60E8-4C75-AF75-5AB1A8D2FFF6}"/>
</file>

<file path=customXml/itemProps2.xml><?xml version="1.0" encoding="utf-8"?>
<ds:datastoreItem xmlns:ds="http://schemas.openxmlformats.org/officeDocument/2006/customXml" ds:itemID="{5ADA7709-11A7-4A60-806A-A5DBE63A4A15}"/>
</file>

<file path=customXml/itemProps3.xml><?xml version="1.0" encoding="utf-8"?>
<ds:datastoreItem xmlns:ds="http://schemas.openxmlformats.org/officeDocument/2006/customXml" ds:itemID="{11764699-D391-4481-B433-D6DF3E85EB8E}"/>
</file>

<file path=customXml/itemProps4.xml><?xml version="1.0" encoding="utf-8"?>
<ds:datastoreItem xmlns:ds="http://schemas.openxmlformats.org/officeDocument/2006/customXml" ds:itemID="{A8385188-DF69-4D0B-A1C9-D9F12F8FDD8D}"/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40234</TotalTime>
  <Words>288</Words>
  <Application>Microsoft Macintosh PowerPoint</Application>
  <PresentationFormat>On-screen Show (16:9)</PresentationFormat>
  <Paragraphs>55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ＭＳ Ｐゴシック</vt:lpstr>
      <vt:lpstr>Franklin Gothic Book</vt:lpstr>
      <vt:lpstr>Perpetua</vt:lpstr>
      <vt:lpstr>Wingdings 2</vt:lpstr>
      <vt:lpstr>Garamond</vt:lpstr>
      <vt:lpstr>Segoe UI</vt:lpstr>
      <vt:lpstr>Times New Roman</vt:lpstr>
      <vt:lpstr>Equity</vt:lpstr>
      <vt:lpstr>Intraday Liquidity  and Money Market Dislocations</vt:lpstr>
      <vt:lpstr>Motivation</vt:lpstr>
      <vt:lpstr>Repo spikes</vt:lpstr>
      <vt:lpstr>Daylight Fed Overdrafts</vt:lpstr>
      <vt:lpstr>Nonlinearities</vt:lpstr>
      <vt:lpstr>Motivation</vt:lpstr>
      <vt:lpstr>Modeling Ingredients &amp; Key Friction</vt:lpstr>
      <vt:lpstr>Open Questions</vt:lpstr>
    </vt:vector>
  </TitlesOfParts>
  <Company>UBC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 Unions, Operating Leverage, and Cost of Equity</dc:title>
  <dc:creator>PETER WATT</dc:creator>
  <cp:lastModifiedBy>Kacperczyk, Marcin T</cp:lastModifiedBy>
  <cp:revision>1790</cp:revision>
  <cp:lastPrinted>2013-06-28T14:00:33Z</cp:lastPrinted>
  <dcterms:created xsi:type="dcterms:W3CDTF">2006-07-28T18:58:29Z</dcterms:created>
  <dcterms:modified xsi:type="dcterms:W3CDTF">2022-06-04T19:33:29Z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0x01010066E6577C753B40CABFD9C9409CB523E5007EC0B38E8C159D4A8E0D3D40F3F5D1DD</vt:lpwstr>
  </property>
  <property fmtid="{D5CDD505-2E9C-101B-9397-08002B2CF9AE}" pid="3" name="CalendarDisplayText">
    <vt:lpwstr>FSB workshop on systemic risks in NBFI and policies to address them (Virtual)</vt:lpwstr>
  </property>
  <property fmtid="{D5CDD505-2E9C-101B-9397-08002B2CF9AE}" pid="4" name="_dlc_DocIdItemGuid">
    <vt:lpwstr>e42fa4f9-30bf-4a50-aa6c-18acb479d06a</vt:lpwstr>
  </property>
  <property fmtid="{D5CDD505-2E9C-101B-9397-08002B2CF9AE}" pid="5" name="TaxKeyword">
    <vt:lpwstr/>
  </property>
  <property fmtid="{D5CDD505-2E9C-101B-9397-08002B2CF9AE}" pid="8" name="BisDocumentType">
    <vt:lpwstr/>
  </property>
  <property fmtid="{D5CDD505-2E9C-101B-9397-08002B2CF9AE}" pid="9" name="BisAuthors">
    <vt:lpwstr/>
  </property>
  <property fmtid="{D5CDD505-2E9C-101B-9397-08002B2CF9AE}" pid="10" name="BisInstitution">
    <vt:lpwstr/>
  </property>
  <property fmtid="{D5CDD505-2E9C-101B-9397-08002B2CF9AE}" pid="11" name="BisRecipients">
    <vt:lpwstr/>
  </property>
</Properties>
</file>